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6" r:id="rId2"/>
    <p:sldId id="257" r:id="rId3"/>
    <p:sldId id="258" r:id="rId4"/>
    <p:sldId id="259" r:id="rId5"/>
    <p:sldId id="263" r:id="rId6"/>
    <p:sldId id="264" r:id="rId7"/>
    <p:sldId id="260" r:id="rId8"/>
    <p:sldId id="270" r:id="rId9"/>
    <p:sldId id="271" r:id="rId10"/>
    <p:sldId id="272" r:id="rId11"/>
    <p:sldId id="261" r:id="rId12"/>
    <p:sldId id="262" r:id="rId13"/>
    <p:sldId id="265" r:id="rId14"/>
    <p:sldId id="266" r:id="rId15"/>
    <p:sldId id="273" r:id="rId16"/>
    <p:sldId id="267" r:id="rId17"/>
    <p:sldId id="268" r:id="rId18"/>
    <p:sldId id="269"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F0A953-1E25-4255-A437-1B1E1476B5E7}" v="13" dt="2023-11-19T09:58:48.4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it-IT"/>
              <a:t>Fare clic per modificare lo stile del titolo</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725217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694383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664C608-40B1-4030-A28D-5B74BC98ADCE}" type="datetimeFigureOut">
              <a:rPr lang="en-US" smtClean="0"/>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72654960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012486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it-IT"/>
              <a:t>Fare clic per modificare lo stile del titolo</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C6F822A4-8DA6-4447-9B1F-C5DB58435268}" type="datetimeFigureOut">
              <a:rPr lang="en-US" smtClean="0"/>
              <a:t>1/21/2024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629903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633667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51154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1/21/2024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792076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185956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a:t>Fare clic per modificare lo stile del titolo</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DA16AA21-1863-4931-97CB-99D0A168701B}" type="datetimeFigureOut">
              <a:rPr lang="en-US" smtClean="0"/>
              <a:t>1/21/2024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474148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3772C379-9A7C-4C87-A116-CBE9F58B04C5}" type="datetimeFigureOut">
              <a:rPr lang="en-US" smtClean="0"/>
              <a:t>1/21/2024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094955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8664C608-40B1-4030-A28D-5B74BC98ADCE}" type="datetimeFigureOut">
              <a:rPr lang="en-US" smtClean="0"/>
              <a:t>1/21/2024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20815641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enerazioniconnesse.it/" TargetMode="Externa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generazioniconnesse.it/site/it/0000/00/00/progetto-generazioni-connesse--3/"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liceoeqvisconti.it/wp-content/uploads/2023/07/01-Documento-E-Policy-del-Liceo-Visconti.pdf" TargetMode="External"/><Relationship Id="rId2" Type="http://schemas.openxmlformats.org/officeDocument/2006/relationships/hyperlink" Target="http://www.liceoeqvisconti.edu.it/" TargetMode="Externa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m.fabi@liceoeqvisconti.it"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etterinternetforkids.eu/" TargetMode="External"/><Relationship Id="rId2" Type="http://schemas.openxmlformats.org/officeDocument/2006/relationships/hyperlink" Target="https://digital-strategy.ec.europa.eu/it/activities/work-programmes-digital"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www.generazioniconnesse.it/site/it/safer-internet-centre/" TargetMode="External"/><Relationship Id="rId4" Type="http://schemas.openxmlformats.org/officeDocument/2006/relationships/hyperlink" Target="https://www.betterinternetforkids.eu/policy/insafe-inhope"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www.nanopress.it/articolo/lintelligenza-artificiale-usata-per-creare-materiale-pedopornografico-nel-dark-web/475310/" TargetMode="External"/><Relationship Id="rId13" Type="http://schemas.openxmlformats.org/officeDocument/2006/relationships/hyperlink" Target="https://www.infosoft.it/digital-marketing/social-media-marketing.htm" TargetMode="External"/><Relationship Id="rId3" Type="http://schemas.openxmlformats.org/officeDocument/2006/relationships/hyperlink" Target="https://www.humanwareonline.com/project-management/center/action-plan/" TargetMode="External"/><Relationship Id="rId7" Type="http://schemas.openxmlformats.org/officeDocument/2006/relationships/hyperlink" Target="https://comprensivobernacchia.edu.it/site/2019/12/17/didattica-innovativa/" TargetMode="External"/><Relationship Id="rId12" Type="http://schemas.openxmlformats.org/officeDocument/2006/relationships/hyperlink" Target="https://europeyou.eu/es/what-is-information-and-communication-technology/" TargetMode="External"/><Relationship Id="rId2" Type="http://schemas.openxmlformats.org/officeDocument/2006/relationships/hyperlink" Target="https://stock.adobe.com/it/search?k=sos&amp;asset_id=288138556" TargetMode="External"/><Relationship Id="rId1" Type="http://schemas.openxmlformats.org/officeDocument/2006/relationships/slideLayout" Target="../slideLayouts/slideLayout2.xml"/><Relationship Id="rId6" Type="http://schemas.openxmlformats.org/officeDocument/2006/relationships/hyperlink" Target="https://www.scuolainforma.it/2022/11/05/corsi-di-formazione-se-obbligatori-e-fuori-dallorario-di-servizio-devono-essere-retribuiti.html" TargetMode="External"/><Relationship Id="rId11" Type="http://schemas.openxmlformats.org/officeDocument/2006/relationships/hyperlink" Target="https://www.generazioniconnesse.it/site/it/home-page/" TargetMode="External"/><Relationship Id="rId5" Type="http://schemas.openxmlformats.org/officeDocument/2006/relationships/hyperlink" Target="https://www.maestridistrada.it/progetti/timeline/view/33/formazione-docenti-riflessione-in-azione-con-i-docenti" TargetMode="External"/><Relationship Id="rId10" Type="http://schemas.openxmlformats.org/officeDocument/2006/relationships/hyperlink" Target="https://cureclcn4.org/it/sensibilizzare/" TargetMode="External"/><Relationship Id="rId4" Type="http://schemas.openxmlformats.org/officeDocument/2006/relationships/hyperlink" Target="https://www.ivi.uk/blog/what-are-the-different-types-of-families/" TargetMode="External"/><Relationship Id="rId9" Type="http://schemas.openxmlformats.org/officeDocument/2006/relationships/hyperlink" Target="https://www.lavoripubblici.it/news/Segnalazione-di-condotte-illecite-attivo-il-portale-ANAC-per-i-dipendenti-pubblici-19835" TargetMode="External"/><Relationship Id="rId14" Type="http://schemas.openxmlformats.org/officeDocument/2006/relationships/hyperlink" Target="https://www.researchgate.net/figure/Types-of-information-and-communication-technologies_fig1_35341256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10" Type="http://schemas.openxmlformats.org/officeDocument/2006/relationships/image" Target="../media/image5.jpe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enerazioniconnesse.it/site/it/safer-internet-centre/" TargetMode="Externa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enerazioniconnesse.it/site/it/safer-internet-centre/"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69848" y="1353312"/>
            <a:ext cx="9789468" cy="3035808"/>
          </a:xfrm>
        </p:spPr>
        <p:txBody>
          <a:bodyPr/>
          <a:lstStyle/>
          <a:p>
            <a:r>
              <a:rPr lang="it-IT" dirty="0"/>
              <a:t>GENERAZIONI CONNESSE e</a:t>
            </a:r>
            <a:br>
              <a:rPr lang="it-IT" dirty="0"/>
            </a:br>
            <a:r>
              <a:rPr lang="it-IT" dirty="0"/>
              <a:t>E-POLICY</a:t>
            </a:r>
          </a:p>
        </p:txBody>
      </p:sp>
      <p:sp>
        <p:nvSpPr>
          <p:cNvPr id="3" name="Sottotitolo 2"/>
          <p:cNvSpPr>
            <a:spLocks noGrp="1"/>
          </p:cNvSpPr>
          <p:nvPr>
            <p:ph type="subTitle" idx="1"/>
          </p:nvPr>
        </p:nvSpPr>
        <p:spPr>
          <a:xfrm>
            <a:off x="1069848" y="4389120"/>
            <a:ext cx="6180038" cy="1069848"/>
          </a:xfrm>
        </p:spPr>
        <p:txBody>
          <a:bodyPr/>
          <a:lstStyle/>
          <a:p>
            <a:r>
              <a:rPr lang="it-IT" dirty="0"/>
              <a:t>Come educare ad un uso corretto delle TIC e della rete</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0937" y="5062310"/>
            <a:ext cx="1937772" cy="1565720"/>
          </a:xfrm>
          <a:prstGeom prst="rect">
            <a:avLst/>
          </a:prstGeom>
        </p:spPr>
      </p:pic>
    </p:spTree>
    <p:extLst>
      <p:ext uri="{BB962C8B-B14F-4D97-AF65-F5344CB8AC3E}">
        <p14:creationId xmlns:p14="http://schemas.microsoft.com/office/powerpoint/2010/main" val="1804091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AZIONI</a:t>
            </a:r>
          </a:p>
        </p:txBody>
      </p:sp>
      <p:sp>
        <p:nvSpPr>
          <p:cNvPr id="3" name="Segnaposto contenuto 2"/>
          <p:cNvSpPr>
            <a:spLocks noGrp="1"/>
          </p:cNvSpPr>
          <p:nvPr>
            <p:ph idx="1"/>
          </p:nvPr>
        </p:nvSpPr>
        <p:spPr/>
        <p:txBody>
          <a:bodyPr/>
          <a:lstStyle/>
          <a:p>
            <a:r>
              <a:rPr lang="it-IT" dirty="0"/>
              <a:t>SERVIZIO DI </a:t>
            </a:r>
            <a:r>
              <a:rPr lang="it-IT" b="1" dirty="0"/>
              <a:t>FORMAZIONE PER TUTTA LA COMUNITA SCOLASTICA </a:t>
            </a:r>
            <a:r>
              <a:rPr lang="it-IT" dirty="0"/>
              <a:t>finalizzata anche alla redazione del </a:t>
            </a:r>
            <a:r>
              <a:rPr lang="it-IT" b="1" dirty="0"/>
              <a:t>Documento E-POLICY</a:t>
            </a:r>
          </a:p>
          <a:p>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2872" y="0"/>
            <a:ext cx="2381250" cy="1924050"/>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752" y="3074012"/>
            <a:ext cx="5884092" cy="3050062"/>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1720" y="3429000"/>
            <a:ext cx="3450432" cy="1932242"/>
          </a:xfrm>
          <a:prstGeom prst="rect">
            <a:avLst/>
          </a:prstGeom>
        </p:spPr>
      </p:pic>
    </p:spTree>
    <p:extLst>
      <p:ext uri="{BB962C8B-B14F-4D97-AF65-F5344CB8AC3E}">
        <p14:creationId xmlns:p14="http://schemas.microsoft.com/office/powerpoint/2010/main" val="683777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FORMAZIONE</a:t>
            </a:r>
          </a:p>
        </p:txBody>
      </p:sp>
      <p:sp>
        <p:nvSpPr>
          <p:cNvPr id="3" name="Segnaposto contenuto 2"/>
          <p:cNvSpPr>
            <a:spLocks noGrp="1"/>
          </p:cNvSpPr>
          <p:nvPr>
            <p:ph idx="1"/>
          </p:nvPr>
        </p:nvSpPr>
        <p:spPr>
          <a:xfrm>
            <a:off x="1069848" y="2121408"/>
            <a:ext cx="6402106" cy="4050792"/>
          </a:xfrm>
        </p:spPr>
        <p:txBody>
          <a:bodyPr>
            <a:normAutofit lnSpcReduction="10000"/>
          </a:bodyPr>
          <a:lstStyle/>
          <a:p>
            <a:pPr marL="0" indent="0">
              <a:buNone/>
            </a:pPr>
            <a:r>
              <a:rPr lang="it-IT" dirty="0"/>
              <a:t>IL PROGETTO PREVEDE </a:t>
            </a:r>
            <a:r>
              <a:rPr lang="it-IT" b="1" dirty="0"/>
              <a:t>PERCORSI FORMATIVI DESTINATI </a:t>
            </a:r>
            <a:r>
              <a:rPr lang="it-IT" dirty="0"/>
              <a:t>A:</a:t>
            </a:r>
          </a:p>
          <a:p>
            <a:endParaRPr lang="it-IT" dirty="0"/>
          </a:p>
          <a:p>
            <a:r>
              <a:rPr lang="it-IT" b="1" dirty="0"/>
              <a:t>DOCENTI: </a:t>
            </a:r>
            <a:r>
              <a:rPr lang="it-IT" dirty="0"/>
              <a:t>Formazione online sulla piattaforma con rilascio certificazione/ seminari e </a:t>
            </a:r>
            <a:r>
              <a:rPr lang="it-IT" dirty="0" err="1"/>
              <a:t>webinar</a:t>
            </a:r>
            <a:r>
              <a:rPr lang="it-IT" dirty="0"/>
              <a:t> dedicati.</a:t>
            </a:r>
          </a:p>
          <a:p>
            <a:endParaRPr lang="it-IT" dirty="0"/>
          </a:p>
          <a:p>
            <a:r>
              <a:rPr lang="it-IT" b="1" dirty="0"/>
              <a:t>STUDENTI</a:t>
            </a:r>
            <a:r>
              <a:rPr lang="it-IT" dirty="0"/>
              <a:t>: Percorsi di formazione relativi alle tematiche trattate dal progetto.</a:t>
            </a:r>
          </a:p>
          <a:p>
            <a:endParaRPr lang="it-IT" dirty="0"/>
          </a:p>
          <a:p>
            <a:r>
              <a:rPr lang="it-IT" b="1" dirty="0"/>
              <a:t>GENITORI: </a:t>
            </a:r>
            <a:r>
              <a:rPr lang="it-IT" dirty="0"/>
              <a:t>Percorsi di formazione relativi alle tematiche trattate dal progetto.</a:t>
            </a:r>
          </a:p>
          <a:p>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9809" y="327279"/>
            <a:ext cx="2381250" cy="1924050"/>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0304" y="5186099"/>
            <a:ext cx="4059010" cy="1057033"/>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7095" y="3658503"/>
            <a:ext cx="2261937" cy="1453295"/>
          </a:xfrm>
          <a:prstGeom prst="rect">
            <a:avLst/>
          </a:prstGeom>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7095" y="2092646"/>
            <a:ext cx="2484397" cy="1443434"/>
          </a:xfrm>
          <a:prstGeom prst="rect">
            <a:avLst/>
          </a:prstGeom>
        </p:spPr>
      </p:pic>
    </p:spTree>
    <p:extLst>
      <p:ext uri="{BB962C8B-B14F-4D97-AF65-F5344CB8AC3E}">
        <p14:creationId xmlns:p14="http://schemas.microsoft.com/office/powerpoint/2010/main" val="3381724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COME SI ACCEDE?</a:t>
            </a:r>
          </a:p>
        </p:txBody>
      </p:sp>
      <p:sp>
        <p:nvSpPr>
          <p:cNvPr id="3" name="Segnaposto contenuto 2"/>
          <p:cNvSpPr>
            <a:spLocks noGrp="1"/>
          </p:cNvSpPr>
          <p:nvPr>
            <p:ph idx="1"/>
          </p:nvPr>
        </p:nvSpPr>
        <p:spPr>
          <a:xfrm>
            <a:off x="1063752" y="1808587"/>
            <a:ext cx="6480483" cy="4050792"/>
          </a:xfrm>
        </p:spPr>
        <p:txBody>
          <a:bodyPr>
            <a:normAutofit/>
          </a:bodyPr>
          <a:lstStyle/>
          <a:p>
            <a:r>
              <a:rPr lang="it-IT" sz="1800" b="1" dirty="0"/>
              <a:t>COLLEGARSI al portale </a:t>
            </a:r>
            <a:r>
              <a:rPr lang="it-IT" sz="1800" b="1" u="sng" dirty="0">
                <a:hlinkClick r:id="rId2"/>
              </a:rPr>
              <a:t>www.generazioniconnesse.it</a:t>
            </a:r>
            <a:r>
              <a:rPr lang="it-IT" sz="1800" b="1" dirty="0"/>
              <a:t>.</a:t>
            </a:r>
          </a:p>
          <a:p>
            <a:r>
              <a:rPr lang="it-IT" sz="1800" b="1" dirty="0"/>
              <a:t>ACCEDERE</a:t>
            </a:r>
            <a:r>
              <a:rPr lang="it-IT" sz="1800" dirty="0"/>
              <a:t> alla sezione </a:t>
            </a:r>
            <a:r>
              <a:rPr lang="it-IT" sz="1800" b="1" dirty="0"/>
              <a:t>FORMAZIONE</a:t>
            </a:r>
            <a:r>
              <a:rPr lang="it-IT" sz="1800" dirty="0"/>
              <a:t> e cliccare su </a:t>
            </a:r>
            <a:r>
              <a:rPr lang="it-IT" sz="1800" i="1" dirty="0"/>
              <a:t>"</a:t>
            </a:r>
            <a:r>
              <a:rPr lang="it-IT" sz="1800" b="1" i="1" dirty="0"/>
              <a:t>Registrati con </a:t>
            </a:r>
            <a:r>
              <a:rPr lang="it-IT" sz="1800" b="1" i="1" dirty="0" err="1"/>
              <a:t>eMail</a:t>
            </a:r>
            <a:r>
              <a:rPr lang="it-IT" sz="1800" b="1" i="1" dirty="0"/>
              <a:t>". </a:t>
            </a:r>
          </a:p>
          <a:p>
            <a:r>
              <a:rPr lang="it-IT" sz="1800" b="1" dirty="0"/>
              <a:t>EFFETTUARE IL PRIMO LOGIN </a:t>
            </a:r>
            <a:r>
              <a:rPr lang="it-IT" sz="1800" dirty="0"/>
              <a:t>nella stessa sezione. </a:t>
            </a:r>
          </a:p>
          <a:p>
            <a:r>
              <a:rPr lang="it-IT" sz="1800" b="1" dirty="0"/>
              <a:t>INSERIRE</a:t>
            </a:r>
            <a:r>
              <a:rPr lang="it-IT" sz="1800" dirty="0"/>
              <a:t> </a:t>
            </a:r>
            <a:r>
              <a:rPr lang="it-IT" sz="1800" b="1" dirty="0"/>
              <a:t>il codice di associazione </a:t>
            </a:r>
          </a:p>
          <a:p>
            <a:r>
              <a:rPr lang="it-IT" sz="1800" dirty="0"/>
              <a:t>Seguita tutta la procedura, sarà possibile </a:t>
            </a:r>
            <a:r>
              <a:rPr lang="it-IT" sz="1800" b="1" dirty="0"/>
              <a:t>accedere al corso di formazione</a:t>
            </a:r>
            <a:r>
              <a:rPr lang="it-IT" sz="1800" dirty="0"/>
              <a:t>.</a:t>
            </a:r>
          </a:p>
          <a:p>
            <a:pPr marL="0" indent="0" algn="ctr">
              <a:buNone/>
            </a:pPr>
            <a:r>
              <a:rPr lang="it-IT" sz="2400" b="1" dirty="0"/>
              <a:t>CODICE DI ASSOCIAZIONE PER I GENITORI: 70RPM80C-GE</a:t>
            </a: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2426" y="0"/>
            <a:ext cx="2381250" cy="1924050"/>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3170" y="2578608"/>
            <a:ext cx="3948896" cy="2281584"/>
          </a:xfrm>
          <a:prstGeom prst="rect">
            <a:avLst/>
          </a:prstGeom>
        </p:spPr>
      </p:pic>
    </p:spTree>
    <p:extLst>
      <p:ext uri="{BB962C8B-B14F-4D97-AF65-F5344CB8AC3E}">
        <p14:creationId xmlns:p14="http://schemas.microsoft.com/office/powerpoint/2010/main" val="13921249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RUOLO DELLE SCUOLE</a:t>
            </a:r>
          </a:p>
        </p:txBody>
      </p:sp>
      <p:sp>
        <p:nvSpPr>
          <p:cNvPr id="3" name="Segnaposto contenuto 2"/>
          <p:cNvSpPr>
            <a:spLocks noGrp="1"/>
          </p:cNvSpPr>
          <p:nvPr>
            <p:ph idx="1"/>
          </p:nvPr>
        </p:nvSpPr>
        <p:spPr>
          <a:xfrm>
            <a:off x="661737" y="1528354"/>
            <a:ext cx="10585383" cy="4643846"/>
          </a:xfrm>
        </p:spPr>
        <p:txBody>
          <a:bodyPr/>
          <a:lstStyle/>
          <a:p>
            <a:pPr marL="0" indent="0">
              <a:buNone/>
            </a:pPr>
            <a:endParaRPr lang="it-IT" dirty="0"/>
          </a:p>
          <a:p>
            <a:pPr marL="0" indent="0">
              <a:buNone/>
            </a:pPr>
            <a:r>
              <a:rPr lang="it-IT" dirty="0"/>
              <a:t>Alle scuole si richiede di dotarsi di </a:t>
            </a:r>
            <a:r>
              <a:rPr lang="it-IT" b="1" dirty="0"/>
              <a:t>STRUMENTI</a:t>
            </a:r>
            <a:r>
              <a:rPr lang="it-IT" dirty="0"/>
              <a:t> educativi, didattici ma anche operativi al fine di:</a:t>
            </a:r>
          </a:p>
          <a:p>
            <a:r>
              <a:rPr lang="it-IT" b="1" dirty="0"/>
              <a:t>PROMUOVERE UN USO POSITIVO </a:t>
            </a:r>
            <a:r>
              <a:rPr lang="it-IT" dirty="0"/>
              <a:t>e </a:t>
            </a:r>
            <a:r>
              <a:rPr lang="it-IT" b="1" dirty="0"/>
              <a:t>CONSAPEVOLE</a:t>
            </a:r>
            <a:r>
              <a:rPr lang="it-IT" dirty="0"/>
              <a:t> delle </a:t>
            </a:r>
            <a:r>
              <a:rPr lang="it-IT" b="1" dirty="0"/>
              <a:t>TIC</a:t>
            </a:r>
            <a:r>
              <a:rPr lang="it-IT" dirty="0"/>
              <a:t> </a:t>
            </a:r>
          </a:p>
          <a:p>
            <a:r>
              <a:rPr lang="it-IT" b="1" dirty="0"/>
              <a:t>RICONOSCERE, AFFRONTARE, GESTIRE </a:t>
            </a:r>
            <a:r>
              <a:rPr lang="it-IT" dirty="0"/>
              <a:t>e, possibilmente, </a:t>
            </a:r>
            <a:r>
              <a:rPr lang="it-IT" b="1" dirty="0"/>
              <a:t>PREVENIRE</a:t>
            </a:r>
            <a:r>
              <a:rPr lang="it-IT" dirty="0"/>
              <a:t> </a:t>
            </a:r>
            <a:r>
              <a:rPr lang="it-IT" i="1" u="sng" dirty="0">
                <a:effectLst>
                  <a:outerShdw blurRad="38100" dist="38100" dir="2700000" algn="tl">
                    <a:srgbClr val="000000">
                      <a:alpha val="43137"/>
                    </a:srgbClr>
                  </a:outerShdw>
                </a:effectLst>
              </a:rPr>
              <a:t>situazioni problematiche.</a:t>
            </a:r>
            <a:endParaRPr lang="it-IT" dirty="0"/>
          </a:p>
          <a:p>
            <a:pPr marL="0" indent="0">
              <a:buNone/>
            </a:pPr>
            <a:r>
              <a:rPr lang="it-IT" dirty="0"/>
              <a:t>A tal fine le scuole sono guidate alla redazione di un documento importante il </a:t>
            </a:r>
            <a:r>
              <a:rPr lang="it-IT" b="1" dirty="0"/>
              <a:t>Documento</a:t>
            </a:r>
            <a:r>
              <a:rPr lang="it-IT" dirty="0"/>
              <a:t> </a:t>
            </a:r>
            <a:r>
              <a:rPr lang="it-IT" b="1" dirty="0"/>
              <a:t>E-Policy.</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495" y="197358"/>
            <a:ext cx="2381250" cy="1609344"/>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937" y="4150512"/>
            <a:ext cx="3573378" cy="2071348"/>
          </a:xfrm>
          <a:prstGeom prst="rect">
            <a:avLst/>
          </a:prstGeom>
        </p:spPr>
      </p:pic>
    </p:spTree>
    <p:extLst>
      <p:ext uri="{BB962C8B-B14F-4D97-AF65-F5344CB8AC3E}">
        <p14:creationId xmlns:p14="http://schemas.microsoft.com/office/powerpoint/2010/main" val="1257824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a:t>DOCUMENTO E-POLICY. Cos’è</a:t>
            </a:r>
            <a:r>
              <a:rPr lang="it-IT" dirty="0"/>
              <a:t>?</a:t>
            </a:r>
          </a:p>
        </p:txBody>
      </p:sp>
      <p:sp>
        <p:nvSpPr>
          <p:cNvPr id="3" name="Segnaposto contenuto 2"/>
          <p:cNvSpPr>
            <a:spLocks noGrp="1"/>
          </p:cNvSpPr>
          <p:nvPr>
            <p:ph idx="1"/>
          </p:nvPr>
        </p:nvSpPr>
        <p:spPr>
          <a:xfrm>
            <a:off x="496389" y="1913021"/>
            <a:ext cx="10631859" cy="4355432"/>
          </a:xfrm>
        </p:spPr>
        <p:txBody>
          <a:bodyPr>
            <a:normAutofit/>
          </a:bodyPr>
          <a:lstStyle/>
          <a:p>
            <a:pPr algn="just">
              <a:lnSpc>
                <a:spcPct val="120000"/>
              </a:lnSpc>
              <a:spcBef>
                <a:spcPts val="0"/>
              </a:spcBef>
            </a:pPr>
            <a:r>
              <a:rPr lang="it-IT" sz="2200" b="1" dirty="0"/>
              <a:t>È un documento programmatico </a:t>
            </a:r>
            <a:r>
              <a:rPr lang="it-IT" sz="2200" dirty="0"/>
              <a:t>prodotto dalla scuola sulla base di un format impostato da GENERAZIONI CONNESSE volto a descrivere:</a:t>
            </a:r>
          </a:p>
          <a:p>
            <a:pPr marL="457200" indent="-457200" algn="just">
              <a:buFont typeface="+mj-lt"/>
              <a:buAutoNum type="arabicPeriod"/>
            </a:pPr>
            <a:r>
              <a:rPr lang="it-IT" sz="2200" b="1" dirty="0"/>
              <a:t>L’approccio della scuola alle tematiche legate alle competenze digitali</a:t>
            </a:r>
            <a:r>
              <a:rPr lang="it-IT" sz="2200" dirty="0"/>
              <a:t>, alla sicurezza online e ad un uso positivo delle tecnologie digitali nella didattica;</a:t>
            </a:r>
          </a:p>
          <a:p>
            <a:pPr marL="457200" indent="-457200" algn="just">
              <a:buFont typeface="+mj-lt"/>
              <a:buAutoNum type="arabicPeriod"/>
            </a:pPr>
            <a:r>
              <a:rPr lang="it-IT" sz="2200" b="1" dirty="0"/>
              <a:t>Le norme comportamentali e le procedure</a:t>
            </a:r>
            <a:r>
              <a:rPr lang="it-IT" sz="2200" dirty="0"/>
              <a:t> per l’utilizzo delle </a:t>
            </a:r>
            <a:r>
              <a:rPr lang="it-IT" sz="2200" i="1" dirty="0"/>
              <a:t>Tecnologie dell'informazione e della comunicazione</a:t>
            </a:r>
            <a:r>
              <a:rPr lang="it-IT" sz="2200" dirty="0"/>
              <a:t> (TIC) in ambiente scolastico;</a:t>
            </a:r>
          </a:p>
          <a:p>
            <a:pPr marL="457200" indent="-457200" algn="just">
              <a:buFont typeface="+mj-lt"/>
              <a:buAutoNum type="arabicPeriod"/>
            </a:pPr>
            <a:r>
              <a:rPr lang="it-IT" sz="2200" b="1" dirty="0"/>
              <a:t>Le misure per la </a:t>
            </a:r>
            <a:r>
              <a:rPr lang="it-IT" sz="2200" b="1" dirty="0" smtClean="0"/>
              <a:t>prevenzione</a:t>
            </a:r>
            <a:endParaRPr lang="it-IT" sz="2200" dirty="0"/>
          </a:p>
          <a:p>
            <a:pPr marL="457200" indent="-457200" algn="just">
              <a:buFont typeface="+mj-lt"/>
              <a:buAutoNum type="arabicPeriod"/>
            </a:pPr>
            <a:r>
              <a:rPr lang="it-IT" sz="2200" b="1" dirty="0"/>
              <a:t>Le misure per la rilevazione e gestione delle problematiche</a:t>
            </a:r>
            <a:r>
              <a:rPr lang="it-IT" sz="2200" dirty="0"/>
              <a:t> connesse ad un uso non consapevole delle tecnologie digitali.</a:t>
            </a:r>
          </a:p>
          <a:p>
            <a:pPr marL="457200" indent="-457200">
              <a:buFont typeface="+mj-lt"/>
              <a:buAutoNum type="arabicPeriod"/>
            </a:pP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8853" y="197358"/>
            <a:ext cx="2154640" cy="1740949"/>
          </a:xfrm>
          <a:prstGeom prst="rect">
            <a:avLst/>
          </a:prstGeom>
        </p:spPr>
      </p:pic>
    </p:spTree>
    <p:extLst>
      <p:ext uri="{BB962C8B-B14F-4D97-AF65-F5344CB8AC3E}">
        <p14:creationId xmlns:p14="http://schemas.microsoft.com/office/powerpoint/2010/main" val="3129588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251E37-56F5-F828-1F75-232139904BB8}"/>
              </a:ext>
            </a:extLst>
          </p:cNvPr>
          <p:cNvSpPr>
            <a:spLocks noGrp="1"/>
          </p:cNvSpPr>
          <p:nvPr>
            <p:ph type="title"/>
          </p:nvPr>
        </p:nvSpPr>
        <p:spPr/>
        <p:txBody>
          <a:bodyPr/>
          <a:lstStyle/>
          <a:p>
            <a:r>
              <a:rPr lang="it-IT" dirty="0"/>
              <a:t>DEFINIZIONE                      </a:t>
            </a:r>
          </a:p>
        </p:txBody>
      </p:sp>
      <p:sp>
        <p:nvSpPr>
          <p:cNvPr id="3" name="Segnaposto contenuto 2">
            <a:extLst>
              <a:ext uri="{FF2B5EF4-FFF2-40B4-BE49-F238E27FC236}">
                <a16:creationId xmlns:a16="http://schemas.microsoft.com/office/drawing/2014/main" id="{4A940971-D7F2-764F-4C9C-01D437F367D7}"/>
              </a:ext>
            </a:extLst>
          </p:cNvPr>
          <p:cNvSpPr>
            <a:spLocks noGrp="1"/>
          </p:cNvSpPr>
          <p:nvPr>
            <p:ph idx="1"/>
          </p:nvPr>
        </p:nvSpPr>
        <p:spPr/>
        <p:txBody>
          <a:bodyPr/>
          <a:lstStyle/>
          <a:p>
            <a:pPr marL="0" indent="0" algn="just">
              <a:buNone/>
            </a:pPr>
            <a:r>
              <a:rPr lang="it-IT" sz="2400" dirty="0"/>
              <a:t>«un documento fondamentale per programmare e/o aggiornare attività di  cittadinanza digitale (art.5 legge 92-2019), volto a promuovere le competenze di prevenzione  dei rischi online, riconoscere, gestire, segnalare e monitorare episodi legati ad un utilizzo scorretto delle tecnologie digitali, oltre che utile ad individuare azioni di prevenzione ai fenomeni di bullismo e cyberbullismo da prevedere nel   PTOF».</a:t>
            </a:r>
          </a:p>
          <a:p>
            <a:pPr marL="0" indent="0">
              <a:buNone/>
            </a:pPr>
            <a:r>
              <a:rPr lang="it-IT" dirty="0"/>
              <a:t>(fonte: </a:t>
            </a:r>
            <a:r>
              <a:rPr lang="it-IT" dirty="0">
                <a:hlinkClick r:id="rId2"/>
              </a:rPr>
              <a:t>https://www.generazioniconnesse.it/site/it/0000/00/00/progetto-generazioni-connesse--3/</a:t>
            </a:r>
            <a:r>
              <a:rPr lang="it-IT" dirty="0"/>
              <a:t> )</a:t>
            </a:r>
          </a:p>
          <a:p>
            <a:endParaRPr lang="it-IT" dirty="0"/>
          </a:p>
        </p:txBody>
      </p:sp>
      <p:pic>
        <p:nvPicPr>
          <p:cNvPr id="4" name="Immagine 3">
            <a:extLst>
              <a:ext uri="{FF2B5EF4-FFF2-40B4-BE49-F238E27FC236}">
                <a16:creationId xmlns:a16="http://schemas.microsoft.com/office/drawing/2014/main" id="{BFF1FB47-05DE-4613-6299-C5D81196EE5F}"/>
              </a:ext>
            </a:extLst>
          </p:cNvPr>
          <p:cNvPicPr>
            <a:picLocks noChangeAspect="1"/>
          </p:cNvPicPr>
          <p:nvPr/>
        </p:nvPicPr>
        <p:blipFill>
          <a:blip r:embed="rId3"/>
          <a:stretch>
            <a:fillRect/>
          </a:stretch>
        </p:blipFill>
        <p:spPr>
          <a:xfrm>
            <a:off x="9269140" y="167474"/>
            <a:ext cx="2085404" cy="1685390"/>
          </a:xfrm>
          <a:prstGeom prst="rect">
            <a:avLst/>
          </a:prstGeom>
        </p:spPr>
      </p:pic>
    </p:spTree>
    <p:extLst>
      <p:ext uri="{BB962C8B-B14F-4D97-AF65-F5344CB8AC3E}">
        <p14:creationId xmlns:p14="http://schemas.microsoft.com/office/powerpoint/2010/main" val="5364105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DOCUMENTO E-POLICY</a:t>
            </a:r>
            <a:br>
              <a:rPr lang="it-IT" dirty="0"/>
            </a:br>
            <a:r>
              <a:rPr lang="it-IT" dirty="0"/>
              <a:t>DEL LICEO VISCONTI</a:t>
            </a:r>
          </a:p>
        </p:txBody>
      </p:sp>
      <p:sp>
        <p:nvSpPr>
          <p:cNvPr id="3" name="Segnaposto contenuto 2"/>
          <p:cNvSpPr>
            <a:spLocks noGrp="1"/>
          </p:cNvSpPr>
          <p:nvPr>
            <p:ph idx="1"/>
          </p:nvPr>
        </p:nvSpPr>
        <p:spPr/>
        <p:txBody>
          <a:bodyPr/>
          <a:lstStyle/>
          <a:p>
            <a:pPr marL="0" indent="0">
              <a:buNone/>
            </a:pPr>
            <a:endParaRPr lang="it-IT" dirty="0"/>
          </a:p>
          <a:p>
            <a:pPr marL="0" indent="0">
              <a:buNone/>
            </a:pPr>
            <a:r>
              <a:rPr lang="it-IT" dirty="0"/>
              <a:t>Reperibile sul sito web del Liceo: </a:t>
            </a:r>
            <a:r>
              <a:rPr lang="it-IT" dirty="0">
                <a:hlinkClick r:id="rId2"/>
              </a:rPr>
              <a:t>www.liceoeqvisconti.edu.it</a:t>
            </a:r>
            <a:endParaRPr lang="it-IT" dirty="0"/>
          </a:p>
          <a:p>
            <a:pPr marL="0" indent="0">
              <a:buNone/>
            </a:pPr>
            <a:endParaRPr lang="it-IT" dirty="0"/>
          </a:p>
          <a:p>
            <a:pPr marL="0" indent="0" algn="ctr">
              <a:buNone/>
            </a:pPr>
            <a:r>
              <a:rPr lang="it-IT" dirty="0">
                <a:hlinkClick r:id="rId3"/>
              </a:rPr>
              <a:t>A questo LINK</a:t>
            </a:r>
            <a:endParaRPr lang="it-IT" dirty="0"/>
          </a:p>
        </p:txBody>
      </p:sp>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5124" y="169926"/>
            <a:ext cx="2381250" cy="1924050"/>
          </a:xfrm>
          <a:prstGeom prst="rect">
            <a:avLst/>
          </a:prstGeom>
        </p:spPr>
      </p:pic>
      <p:pic>
        <p:nvPicPr>
          <p:cNvPr id="5"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0254" y="4009197"/>
            <a:ext cx="3911491" cy="2190435"/>
          </a:xfrm>
          <a:prstGeom prst="rect">
            <a:avLst/>
          </a:prstGeom>
        </p:spPr>
      </p:pic>
    </p:spTree>
    <p:extLst>
      <p:ext uri="{BB962C8B-B14F-4D97-AF65-F5344CB8AC3E}">
        <p14:creationId xmlns:p14="http://schemas.microsoft.com/office/powerpoint/2010/main" val="2286240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9848" y="484632"/>
            <a:ext cx="8910175" cy="1609344"/>
          </a:xfrm>
        </p:spPr>
        <p:txBody>
          <a:bodyPr/>
          <a:lstStyle/>
          <a:p>
            <a:r>
              <a:rPr lang="it-IT" dirty="0"/>
              <a:t>PIANO DI AZIONE DEL </a:t>
            </a:r>
            <a:br>
              <a:rPr lang="it-IT" dirty="0"/>
            </a:br>
            <a:r>
              <a:rPr lang="it-IT" dirty="0"/>
              <a:t>LICEO VISCONTI</a:t>
            </a:r>
          </a:p>
        </p:txBody>
      </p:sp>
      <p:sp>
        <p:nvSpPr>
          <p:cNvPr id="3" name="Segnaposto contenuto 2"/>
          <p:cNvSpPr>
            <a:spLocks noGrp="1"/>
          </p:cNvSpPr>
          <p:nvPr>
            <p:ph idx="1"/>
          </p:nvPr>
        </p:nvSpPr>
        <p:spPr>
          <a:xfrm>
            <a:off x="274320" y="2121408"/>
            <a:ext cx="8910175" cy="4050792"/>
          </a:xfrm>
        </p:spPr>
        <p:txBody>
          <a:bodyPr>
            <a:normAutofit/>
          </a:bodyPr>
          <a:lstStyle/>
          <a:p>
            <a:r>
              <a:rPr lang="it-IT" sz="1600" b="1" dirty="0"/>
              <a:t>Diffondere </a:t>
            </a:r>
            <a:r>
              <a:rPr lang="it-IT" sz="1600" dirty="0"/>
              <a:t>il Documento e-policy a tutta la comunità scolastica</a:t>
            </a:r>
          </a:p>
          <a:p>
            <a:r>
              <a:rPr lang="it-IT" sz="1600" dirty="0"/>
              <a:t>Graduale </a:t>
            </a:r>
            <a:r>
              <a:rPr lang="it-IT" sz="1600" b="1" dirty="0"/>
              <a:t>applicazione del «CURRICULUM DIGITALE</a:t>
            </a:r>
            <a:r>
              <a:rPr lang="it-IT" sz="1600" dirty="0"/>
              <a:t>» in tutte le classi</a:t>
            </a:r>
          </a:p>
          <a:p>
            <a:r>
              <a:rPr lang="it-IT" sz="1600" b="1" dirty="0"/>
              <a:t>Formazione</a:t>
            </a:r>
            <a:r>
              <a:rPr lang="it-IT" sz="1600" dirty="0"/>
              <a:t> </a:t>
            </a:r>
            <a:r>
              <a:rPr lang="it-IT" sz="1600" b="1" dirty="0"/>
              <a:t>dei docenti </a:t>
            </a:r>
            <a:r>
              <a:rPr lang="it-IT" sz="1600" dirty="0"/>
              <a:t>sull’utilizzo e l’integrazione delle TIC nella didattica</a:t>
            </a:r>
          </a:p>
          <a:p>
            <a:r>
              <a:rPr lang="it-IT" sz="1600" b="1" dirty="0"/>
              <a:t>Formazione della comunità scolastica</a:t>
            </a:r>
            <a:r>
              <a:rPr lang="it-IT" sz="1600" dirty="0"/>
              <a:t> all’uso consapevole e sicuro di internet e delle TIC</a:t>
            </a:r>
          </a:p>
          <a:p>
            <a:r>
              <a:rPr lang="it-IT" sz="1600" b="1" dirty="0"/>
              <a:t>Sensibilizzazione</a:t>
            </a:r>
            <a:r>
              <a:rPr lang="it-IT" sz="1600" dirty="0"/>
              <a:t> della comunità scolastica alla </a:t>
            </a:r>
            <a:r>
              <a:rPr lang="it-IT" sz="1600" b="1" dirty="0"/>
              <a:t>CYBERSECURITY</a:t>
            </a:r>
          </a:p>
          <a:p>
            <a:r>
              <a:rPr lang="it-IT" sz="1600" b="1" dirty="0"/>
              <a:t>Sensibilizzazione</a:t>
            </a:r>
            <a:r>
              <a:rPr lang="it-IT" sz="1600" dirty="0"/>
              <a:t> e </a:t>
            </a:r>
            <a:r>
              <a:rPr lang="it-IT" sz="1600" b="1" dirty="0"/>
              <a:t>prevenzione</a:t>
            </a:r>
            <a:r>
              <a:rPr lang="it-IT" sz="1600" dirty="0"/>
              <a:t> relativamente alle </a:t>
            </a:r>
            <a:r>
              <a:rPr lang="it-IT" sz="1600" b="1" dirty="0"/>
              <a:t>problematiche relative ad un uso </a:t>
            </a:r>
            <a:r>
              <a:rPr lang="it-IT" sz="1600" b="1"/>
              <a:t>non </a:t>
            </a:r>
            <a:r>
              <a:rPr lang="it-IT" sz="1600" b="1" smtClean="0"/>
              <a:t>consapevole della rete</a:t>
            </a:r>
            <a:r>
              <a:rPr lang="it-IT" sz="1600" smtClean="0"/>
              <a:t> </a:t>
            </a:r>
            <a:r>
              <a:rPr lang="it-IT" sz="1600" dirty="0"/>
              <a:t>(</a:t>
            </a:r>
            <a:r>
              <a:rPr lang="it-IT" sz="1600" i="1" u="sng" dirty="0"/>
              <a:t>Cyberbullismo, grooming, sexting, pedopornografia, dipendenze, comunicazione, privacy</a:t>
            </a:r>
            <a:r>
              <a:rPr lang="it-IT" sz="1600" dirty="0"/>
              <a:t> </a:t>
            </a:r>
            <a:r>
              <a:rPr lang="it-IT" sz="1600" dirty="0" err="1"/>
              <a:t>etc</a:t>
            </a:r>
            <a:r>
              <a:rPr lang="it-IT" sz="1600" dirty="0"/>
              <a:t>)</a:t>
            </a:r>
          </a:p>
          <a:p>
            <a:r>
              <a:rPr lang="it-IT" sz="1600" dirty="0"/>
              <a:t>Formazione  della comunità scolastica relativamente alla </a:t>
            </a:r>
            <a:r>
              <a:rPr lang="it-IT" sz="1600" b="1" dirty="0"/>
              <a:t>segnalazione e gestione di tali problematiche</a:t>
            </a:r>
            <a:endParaRPr lang="it-IT" sz="16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1616" y="0"/>
            <a:ext cx="2381250" cy="1924050"/>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9760" y="2843485"/>
            <a:ext cx="2428875" cy="1876425"/>
          </a:xfrm>
          <a:prstGeom prst="rect">
            <a:avLst/>
          </a:prstGeom>
        </p:spPr>
      </p:pic>
    </p:spTree>
    <p:extLst>
      <p:ext uri="{BB962C8B-B14F-4D97-AF65-F5344CB8AC3E}">
        <p14:creationId xmlns:p14="http://schemas.microsoft.com/office/powerpoint/2010/main" val="3021207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COME SEGNALARE?</a:t>
            </a:r>
          </a:p>
        </p:txBody>
      </p:sp>
      <p:sp>
        <p:nvSpPr>
          <p:cNvPr id="3" name="Segnaposto contenuto 2"/>
          <p:cNvSpPr>
            <a:spLocks noGrp="1"/>
          </p:cNvSpPr>
          <p:nvPr>
            <p:ph idx="1"/>
          </p:nvPr>
        </p:nvSpPr>
        <p:spPr>
          <a:xfrm>
            <a:off x="666206" y="1924050"/>
            <a:ext cx="10462042" cy="4248150"/>
          </a:xfrm>
        </p:spPr>
        <p:txBody>
          <a:bodyPr>
            <a:normAutofit fontScale="70000" lnSpcReduction="20000"/>
          </a:bodyPr>
          <a:lstStyle/>
          <a:p>
            <a:pPr algn="just">
              <a:lnSpc>
                <a:spcPct val="120000"/>
              </a:lnSpc>
              <a:spcBef>
                <a:spcPts val="0"/>
              </a:spcBef>
            </a:pPr>
            <a:r>
              <a:rPr lang="it-IT" b="1" dirty="0"/>
              <a:t>I DOCENTI </a:t>
            </a:r>
            <a:r>
              <a:rPr lang="it-IT" dirty="0"/>
              <a:t>(ma anche </a:t>
            </a:r>
            <a:r>
              <a:rPr lang="it-IT" b="1" dirty="0"/>
              <a:t>le FAMIGLIE </a:t>
            </a:r>
            <a:r>
              <a:rPr lang="it-IT" dirty="0"/>
              <a:t>con l’aiuto dei DOCENTI) </a:t>
            </a:r>
            <a:r>
              <a:rPr lang="it-IT" b="1" dirty="0"/>
              <a:t>seguono</a:t>
            </a:r>
            <a:r>
              <a:rPr lang="it-IT" dirty="0"/>
              <a:t> una </a:t>
            </a:r>
            <a:r>
              <a:rPr lang="it-IT" b="1" dirty="0"/>
              <a:t>PROCEDURA</a:t>
            </a:r>
            <a:r>
              <a:rPr lang="it-IT" dirty="0"/>
              <a:t> </a:t>
            </a:r>
            <a:r>
              <a:rPr lang="it-IT" b="1" dirty="0"/>
              <a:t>prevista nel Documento e-policy </a:t>
            </a:r>
            <a:r>
              <a:rPr lang="it-IT" dirty="0"/>
              <a:t>che prevede, oltre alla riorganizzazione della didattica in classe, della comunicazione e del dialogo con studentesse e studenti,  il coinvolgimento di:</a:t>
            </a:r>
          </a:p>
          <a:p>
            <a:r>
              <a:rPr lang="it-IT" dirty="0"/>
              <a:t>REFERENTE CYBERBULLISMO</a:t>
            </a:r>
          </a:p>
          <a:p>
            <a:r>
              <a:rPr lang="it-IT" dirty="0"/>
              <a:t>REFERENTE E-POLICY</a:t>
            </a:r>
          </a:p>
          <a:p>
            <a:r>
              <a:rPr lang="it-IT" dirty="0"/>
              <a:t>CONSIGLIO DI CLASSE</a:t>
            </a:r>
          </a:p>
          <a:p>
            <a:r>
              <a:rPr lang="it-IT" dirty="0"/>
              <a:t>ANIMATORE DIGITALE</a:t>
            </a:r>
          </a:p>
          <a:p>
            <a:r>
              <a:rPr lang="it-IT" dirty="0"/>
              <a:t>FAMIGLIE</a:t>
            </a:r>
          </a:p>
          <a:p>
            <a:r>
              <a:rPr lang="it-IT" dirty="0"/>
              <a:t>DIRIGENTE</a:t>
            </a:r>
          </a:p>
          <a:p>
            <a:pPr marL="182880" marR="0" lvl="0" indent="-182880" algn="l" defTabSz="914400" rtl="0" eaLnBrk="1" fontAlgn="auto" latinLnBrk="0" hangingPunct="1">
              <a:lnSpc>
                <a:spcPct val="90000"/>
              </a:lnSpc>
              <a:spcBef>
                <a:spcPts val="1200"/>
              </a:spcBef>
              <a:spcAft>
                <a:spcPts val="0"/>
              </a:spcAft>
              <a:buClr>
                <a:srgbClr val="967E96"/>
              </a:buClr>
              <a:buSzPct val="85000"/>
              <a:buFont typeface="Wingdings" pitchFamily="2" charset="2"/>
              <a:buChar char="§"/>
              <a:tabLst/>
              <a:defRPr/>
            </a:pPr>
            <a:r>
              <a:rPr kumimoji="0" lang="it-IT" sz="2000" b="0" i="0" u="none" strike="noStrike" kern="1200" cap="none" spc="0" normalizeH="0" baseline="0" noProof="0" dirty="0">
                <a:ln>
                  <a:noFill/>
                </a:ln>
                <a:solidFill>
                  <a:prstClr val="black"/>
                </a:solidFill>
                <a:effectLst/>
                <a:uLnTx/>
                <a:uFillTx/>
                <a:latin typeface="Bookman Old Style" panose="02050604050505020204"/>
                <a:ea typeface="+mn-ea"/>
                <a:cs typeface="+mn-cs"/>
              </a:rPr>
              <a:t>GARANTE PRIVACY</a:t>
            </a:r>
            <a:endParaRPr lang="it-IT" dirty="0"/>
          </a:p>
          <a:p>
            <a:r>
              <a:rPr lang="it-IT" dirty="0"/>
              <a:t>POLIZIA POSTALE</a:t>
            </a:r>
          </a:p>
          <a:p>
            <a:pPr marL="0" indent="0">
              <a:buNone/>
            </a:pPr>
            <a:endParaRPr lang="it-IT" dirty="0"/>
          </a:p>
          <a:p>
            <a:pPr marL="0" indent="0">
              <a:buNone/>
            </a:pPr>
            <a:r>
              <a:rPr lang="it-IT" b="1" dirty="0"/>
              <a:t>Per qualsiasi dubbio</a:t>
            </a:r>
            <a:r>
              <a:rPr lang="it-IT" dirty="0"/>
              <a:t>, è sempre attiva la </a:t>
            </a:r>
            <a:r>
              <a:rPr lang="it-IT" b="1" dirty="0"/>
              <a:t>HELPLINE </a:t>
            </a:r>
            <a:r>
              <a:rPr lang="it-IT" dirty="0"/>
              <a:t>del progetto Generazioni Connesse al numero gratuito </a:t>
            </a:r>
            <a:r>
              <a:rPr lang="it-IT" sz="3100" b="1" dirty="0"/>
              <a:t>1.96.96</a:t>
            </a:r>
            <a:endParaRPr lang="it-IT" sz="31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9326" y="230485"/>
            <a:ext cx="2013356" cy="1626792"/>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8224" y="3125661"/>
            <a:ext cx="3279387" cy="1775307"/>
          </a:xfrm>
          <a:prstGeom prst="rect">
            <a:avLst/>
          </a:prstGeom>
        </p:spPr>
      </p:pic>
    </p:spTree>
    <p:extLst>
      <p:ext uri="{BB962C8B-B14F-4D97-AF65-F5344CB8AC3E}">
        <p14:creationId xmlns:p14="http://schemas.microsoft.com/office/powerpoint/2010/main" val="689440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76FB1CC9-1AC0-6562-67DC-3196E0675A31}"/>
              </a:ext>
            </a:extLst>
          </p:cNvPr>
          <p:cNvPicPr>
            <a:picLocks noChangeAspect="1"/>
          </p:cNvPicPr>
          <p:nvPr/>
        </p:nvPicPr>
        <p:blipFill>
          <a:blip r:embed="rId2"/>
          <a:stretch>
            <a:fillRect/>
          </a:stretch>
        </p:blipFill>
        <p:spPr>
          <a:xfrm>
            <a:off x="9023684" y="466203"/>
            <a:ext cx="2011854" cy="1627773"/>
          </a:xfrm>
          <a:prstGeom prst="rect">
            <a:avLst/>
          </a:prstGeom>
        </p:spPr>
      </p:pic>
      <p:sp>
        <p:nvSpPr>
          <p:cNvPr id="3" name="Segnaposto contenuto 2">
            <a:extLst>
              <a:ext uri="{FF2B5EF4-FFF2-40B4-BE49-F238E27FC236}">
                <a16:creationId xmlns:a16="http://schemas.microsoft.com/office/drawing/2014/main" id="{5ABDFD78-B6DE-76D1-EA48-6BC21F30E31C}"/>
              </a:ext>
            </a:extLst>
          </p:cNvPr>
          <p:cNvSpPr>
            <a:spLocks noGrp="1"/>
          </p:cNvSpPr>
          <p:nvPr>
            <p:ph idx="1"/>
          </p:nvPr>
        </p:nvSpPr>
        <p:spPr/>
        <p:txBody>
          <a:bodyPr/>
          <a:lstStyle/>
          <a:p>
            <a:pPr marL="0" indent="0" algn="ctr">
              <a:buNone/>
            </a:pPr>
            <a:r>
              <a:rPr lang="it-IT" sz="4400" b="1" dirty="0"/>
              <a:t>Grazie per l’attenzione</a:t>
            </a:r>
          </a:p>
          <a:p>
            <a:pPr marL="0" indent="0" algn="r">
              <a:lnSpc>
                <a:spcPct val="100000"/>
              </a:lnSpc>
              <a:spcBef>
                <a:spcPts val="0"/>
              </a:spcBef>
              <a:buNone/>
            </a:pPr>
            <a:endParaRPr lang="it-IT" sz="3600" dirty="0"/>
          </a:p>
          <a:p>
            <a:pPr marL="0" indent="0" algn="r">
              <a:lnSpc>
                <a:spcPct val="100000"/>
              </a:lnSpc>
              <a:spcBef>
                <a:spcPts val="0"/>
              </a:spcBef>
              <a:buNone/>
            </a:pPr>
            <a:r>
              <a:rPr lang="it-IT" sz="3200" dirty="0"/>
              <a:t>Marta Fabi</a:t>
            </a:r>
          </a:p>
          <a:p>
            <a:pPr marL="0" indent="0" algn="r">
              <a:lnSpc>
                <a:spcPct val="100000"/>
              </a:lnSpc>
              <a:spcBef>
                <a:spcPts val="0"/>
              </a:spcBef>
              <a:buNone/>
            </a:pPr>
            <a:r>
              <a:rPr lang="it-IT" sz="3200" dirty="0"/>
              <a:t>Referente E-Policy</a:t>
            </a:r>
          </a:p>
          <a:p>
            <a:pPr marL="0" indent="0" algn="r">
              <a:lnSpc>
                <a:spcPct val="100000"/>
              </a:lnSpc>
              <a:spcBef>
                <a:spcPts val="0"/>
              </a:spcBef>
              <a:buNone/>
            </a:pPr>
            <a:r>
              <a:rPr lang="it-IT" sz="3200" dirty="0"/>
              <a:t>Liceo </a:t>
            </a:r>
            <a:r>
              <a:rPr lang="it-IT" sz="3200" dirty="0" err="1"/>
              <a:t>E.Q.Visconti</a:t>
            </a:r>
            <a:endParaRPr lang="it-IT" sz="3200" dirty="0"/>
          </a:p>
          <a:p>
            <a:pPr marL="0" indent="0" algn="r">
              <a:lnSpc>
                <a:spcPct val="100000"/>
              </a:lnSpc>
              <a:spcBef>
                <a:spcPts val="0"/>
              </a:spcBef>
              <a:buNone/>
            </a:pPr>
            <a:r>
              <a:rPr lang="it-IT" sz="3200" dirty="0">
                <a:hlinkClick r:id="rId3"/>
              </a:rPr>
              <a:t>m.fabi@liceoeqvisconti.it</a:t>
            </a:r>
            <a:r>
              <a:rPr lang="it-IT" sz="3200" dirty="0"/>
              <a:t> </a:t>
            </a:r>
          </a:p>
          <a:p>
            <a:pPr marL="0" indent="0" algn="r">
              <a:lnSpc>
                <a:spcPct val="100000"/>
              </a:lnSpc>
              <a:spcBef>
                <a:spcPts val="0"/>
              </a:spcBef>
              <a:buNone/>
            </a:pPr>
            <a:r>
              <a:rPr lang="it-IT" sz="3200" dirty="0" smtClean="0"/>
              <a:t>12/01/2024</a:t>
            </a:r>
            <a:endParaRPr lang="it-IT" sz="3200" dirty="0"/>
          </a:p>
          <a:p>
            <a:endParaRPr lang="it-IT" dirty="0"/>
          </a:p>
        </p:txBody>
      </p:sp>
    </p:spTree>
    <p:extLst>
      <p:ext uri="{BB962C8B-B14F-4D97-AF65-F5344CB8AC3E}">
        <p14:creationId xmlns:p14="http://schemas.microsoft.com/office/powerpoint/2010/main" val="887743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a:t>Progetto «Generazioni Connesse» </a:t>
            </a:r>
            <a:br>
              <a:rPr lang="it-IT" sz="4000" dirty="0"/>
            </a:br>
            <a:r>
              <a:rPr lang="it-IT" sz="4000" dirty="0"/>
              <a:t>– SIC (</a:t>
            </a:r>
            <a:r>
              <a:rPr lang="it-IT" sz="4000" dirty="0" err="1"/>
              <a:t>Safer</a:t>
            </a:r>
            <a:r>
              <a:rPr lang="it-IT" sz="4000" dirty="0"/>
              <a:t> Internet Center)</a:t>
            </a:r>
          </a:p>
        </p:txBody>
      </p:sp>
      <p:sp>
        <p:nvSpPr>
          <p:cNvPr id="3" name="Segnaposto contenuto 2"/>
          <p:cNvSpPr>
            <a:spLocks noGrp="1"/>
          </p:cNvSpPr>
          <p:nvPr>
            <p:ph idx="1"/>
          </p:nvPr>
        </p:nvSpPr>
        <p:spPr>
          <a:xfrm>
            <a:off x="1069848" y="2121408"/>
            <a:ext cx="10058400" cy="4050792"/>
          </a:xfrm>
          <a:ln>
            <a:solidFill>
              <a:schemeClr val="tx1"/>
            </a:solidFill>
          </a:ln>
        </p:spPr>
        <p:txBody>
          <a:bodyPr>
            <a:normAutofit/>
          </a:bodyPr>
          <a:lstStyle/>
          <a:p>
            <a:pPr marL="0" indent="0" algn="just">
              <a:lnSpc>
                <a:spcPct val="150000"/>
              </a:lnSpc>
              <a:buNone/>
            </a:pPr>
            <a:r>
              <a:rPr lang="it-IT" dirty="0"/>
              <a:t>Il progetto </a:t>
            </a:r>
            <a:r>
              <a:rPr lang="it-IT" b="1" dirty="0" err="1"/>
              <a:t>Safer</a:t>
            </a:r>
            <a:r>
              <a:rPr lang="it-IT" b="1" dirty="0"/>
              <a:t> Internet Centre – Generazioni Connesse</a:t>
            </a:r>
            <a:r>
              <a:rPr lang="it-IT" dirty="0"/>
              <a:t>, è co-finanziato dalla Commissione Europea nell’ambito del programma </a:t>
            </a:r>
            <a:r>
              <a:rPr lang="it-IT" b="1" dirty="0">
                <a:hlinkClick r:id="rId2"/>
              </a:rPr>
              <a:t>Digital Europe</a:t>
            </a:r>
            <a:r>
              <a:rPr lang="it-IT" dirty="0">
                <a:hlinkClick r:id="rId2"/>
              </a:rPr>
              <a:t>, </a:t>
            </a:r>
            <a:r>
              <a:rPr lang="it-IT" dirty="0"/>
              <a:t>ed è membro di una rete promossa dalla </a:t>
            </a:r>
            <a:r>
              <a:rPr lang="it-IT" b="1" dirty="0"/>
              <a:t>Commissione Europea </a:t>
            </a:r>
            <a:r>
              <a:rPr lang="it-IT" dirty="0"/>
              <a:t>che si concretizza nella piattaforma online </a:t>
            </a:r>
            <a:r>
              <a:rPr lang="it-IT" b="1" dirty="0">
                <a:hlinkClick r:id="rId3"/>
              </a:rPr>
              <a:t>“</a:t>
            </a:r>
            <a:r>
              <a:rPr lang="it-IT" b="1" dirty="0" err="1">
                <a:hlinkClick r:id="rId3"/>
              </a:rPr>
              <a:t>Better</a:t>
            </a:r>
            <a:r>
              <a:rPr lang="it-IT" b="1" dirty="0">
                <a:hlinkClick r:id="rId3"/>
              </a:rPr>
              <a:t> Internet for Kids” </a:t>
            </a:r>
            <a:r>
              <a:rPr lang="it-IT" dirty="0"/>
              <a:t>gestita da </a:t>
            </a:r>
            <a:r>
              <a:rPr lang="it-IT" dirty="0" err="1"/>
              <a:t>European</a:t>
            </a:r>
            <a:r>
              <a:rPr lang="it-IT" dirty="0"/>
              <a:t> </a:t>
            </a:r>
            <a:r>
              <a:rPr lang="it-IT" dirty="0" err="1"/>
              <a:t>Schoolnet</a:t>
            </a:r>
            <a:r>
              <a:rPr lang="it-IT" dirty="0"/>
              <a:t>, in stretta collaborazione con </a:t>
            </a:r>
            <a:r>
              <a:rPr lang="it-IT" dirty="0">
                <a:hlinkClick r:id="rId4"/>
              </a:rPr>
              <a:t>INSAFE</a:t>
            </a:r>
            <a:r>
              <a:rPr lang="it-IT" dirty="0"/>
              <a:t> (network che raccoglie tutti i SIC europei) e </a:t>
            </a:r>
            <a:r>
              <a:rPr lang="it-IT" dirty="0" err="1">
                <a:hlinkClick r:id="rId4"/>
              </a:rPr>
              <a:t>Inhope</a:t>
            </a:r>
            <a:r>
              <a:rPr lang="it-IT" dirty="0"/>
              <a:t> (network che raccoglie tutte le </a:t>
            </a:r>
            <a:r>
              <a:rPr lang="it-IT" dirty="0" err="1"/>
              <a:t>hotlines</a:t>
            </a:r>
            <a:r>
              <a:rPr lang="it-IT" dirty="0"/>
              <a:t> europee). (fonte: </a:t>
            </a:r>
            <a:r>
              <a:rPr lang="it-IT" dirty="0">
                <a:hlinkClick r:id="rId5"/>
              </a:rPr>
              <a:t>https://www.generazioniconnesse.it/site/it/</a:t>
            </a:r>
            <a:r>
              <a:rPr lang="it-IT" dirty="0" err="1">
                <a:hlinkClick r:id="rId5"/>
              </a:rPr>
              <a:t>safer</a:t>
            </a:r>
            <a:r>
              <a:rPr lang="it-IT" dirty="0">
                <a:hlinkClick r:id="rId5"/>
              </a:rPr>
              <a:t>-internet-centre/</a:t>
            </a:r>
            <a:r>
              <a:rPr lang="it-IT" dirty="0"/>
              <a:t>) </a:t>
            </a:r>
          </a:p>
        </p:txBody>
      </p:sp>
      <p:pic>
        <p:nvPicPr>
          <p:cNvPr id="4" name="Immagin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68709" y="65816"/>
            <a:ext cx="1534614" cy="1239968"/>
          </a:xfrm>
          <a:prstGeom prst="rect">
            <a:avLst/>
          </a:prstGeom>
        </p:spPr>
      </p:pic>
    </p:spTree>
    <p:extLst>
      <p:ext uri="{BB962C8B-B14F-4D97-AF65-F5344CB8AC3E}">
        <p14:creationId xmlns:p14="http://schemas.microsoft.com/office/powerpoint/2010/main" val="1418783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9848" y="484632"/>
            <a:ext cx="8740358" cy="730214"/>
          </a:xfrm>
        </p:spPr>
        <p:txBody>
          <a:bodyPr>
            <a:normAutofit fontScale="90000"/>
          </a:bodyPr>
          <a:lstStyle/>
          <a:p>
            <a:r>
              <a:rPr lang="it-IT" dirty="0" smtClean="0"/>
              <a:t>FONTI</a:t>
            </a:r>
            <a:endParaRPr lang="it-IT" dirty="0"/>
          </a:p>
        </p:txBody>
      </p:sp>
      <p:sp>
        <p:nvSpPr>
          <p:cNvPr id="3" name="Segnaposto contenuto 2"/>
          <p:cNvSpPr>
            <a:spLocks noGrp="1"/>
          </p:cNvSpPr>
          <p:nvPr>
            <p:ph idx="1"/>
          </p:nvPr>
        </p:nvSpPr>
        <p:spPr>
          <a:xfrm>
            <a:off x="783771" y="1397726"/>
            <a:ext cx="10422854" cy="4957354"/>
          </a:xfrm>
        </p:spPr>
        <p:txBody>
          <a:bodyPr>
            <a:normAutofit fontScale="55000" lnSpcReduction="20000"/>
          </a:bodyPr>
          <a:lstStyle/>
          <a:p>
            <a:pPr marL="0" indent="0">
              <a:buNone/>
            </a:pPr>
            <a:r>
              <a:rPr lang="it-IT" b="1" dirty="0" smtClean="0"/>
              <a:t>IMMAGINI</a:t>
            </a:r>
          </a:p>
          <a:p>
            <a:r>
              <a:rPr lang="it-IT" dirty="0" smtClean="0">
                <a:hlinkClick r:id="rId2"/>
              </a:rPr>
              <a:t>https</a:t>
            </a:r>
            <a:r>
              <a:rPr lang="it-IT" dirty="0">
                <a:hlinkClick r:id="rId2"/>
              </a:rPr>
              <a:t>://</a:t>
            </a:r>
            <a:r>
              <a:rPr lang="it-IT" dirty="0" smtClean="0">
                <a:hlinkClick r:id="rId2"/>
              </a:rPr>
              <a:t>stock.adobe.com/it/search?k=sos&amp;asset_id=288138556</a:t>
            </a:r>
            <a:endParaRPr lang="it-IT" dirty="0" smtClean="0"/>
          </a:p>
          <a:p>
            <a:r>
              <a:rPr lang="it-IT" dirty="0">
                <a:hlinkClick r:id="rId3"/>
              </a:rPr>
              <a:t>https://www.humanwareonline.com/project-management/center/action-plan</a:t>
            </a:r>
            <a:r>
              <a:rPr lang="it-IT" dirty="0" smtClean="0">
                <a:hlinkClick r:id="rId3"/>
              </a:rPr>
              <a:t>/</a:t>
            </a:r>
            <a:endParaRPr lang="it-IT" dirty="0" smtClean="0"/>
          </a:p>
          <a:p>
            <a:r>
              <a:rPr lang="it-IT" dirty="0">
                <a:hlinkClick r:id="rId4"/>
              </a:rPr>
              <a:t>https://www.ivi.uk/blog/what-are-the-different-types-of-families</a:t>
            </a:r>
            <a:r>
              <a:rPr lang="it-IT" dirty="0" smtClean="0">
                <a:hlinkClick r:id="rId4"/>
              </a:rPr>
              <a:t>/</a:t>
            </a:r>
            <a:endParaRPr lang="it-IT" dirty="0" smtClean="0"/>
          </a:p>
          <a:p>
            <a:r>
              <a:rPr lang="it-IT" dirty="0">
                <a:hlinkClick r:id="rId5"/>
              </a:rPr>
              <a:t>https://</a:t>
            </a:r>
            <a:r>
              <a:rPr lang="it-IT" dirty="0" smtClean="0">
                <a:hlinkClick r:id="rId5"/>
              </a:rPr>
              <a:t>www.maestridistrada.it/progetti/timeline/view/33/formazione-docenti-riflessione-in-azione-con-i-docenti</a:t>
            </a:r>
            <a:endParaRPr lang="it-IT" dirty="0" smtClean="0"/>
          </a:p>
          <a:p>
            <a:r>
              <a:rPr lang="it-IT" dirty="0">
                <a:hlinkClick r:id="rId6"/>
              </a:rPr>
              <a:t>https://</a:t>
            </a:r>
            <a:r>
              <a:rPr lang="it-IT" dirty="0" smtClean="0">
                <a:hlinkClick r:id="rId6"/>
              </a:rPr>
              <a:t>www.scuolainforma.it/2022/11/05/corsi-di-formazione-se-obbligatori-e-fuori-dallorario-di-servizio-devono-essere-retribuiti.html</a:t>
            </a:r>
            <a:endParaRPr lang="it-IT" dirty="0" smtClean="0"/>
          </a:p>
          <a:p>
            <a:r>
              <a:rPr lang="it-IT" dirty="0">
                <a:hlinkClick r:id="rId7"/>
              </a:rPr>
              <a:t>https://comprensivobernacchia.edu.it/site/2019/12/17/didattica-innovativa</a:t>
            </a:r>
            <a:r>
              <a:rPr lang="it-IT" dirty="0" smtClean="0">
                <a:hlinkClick r:id="rId7"/>
              </a:rPr>
              <a:t>/</a:t>
            </a:r>
            <a:endParaRPr lang="it-IT" dirty="0" smtClean="0"/>
          </a:p>
          <a:p>
            <a:r>
              <a:rPr lang="it-IT" dirty="0">
                <a:hlinkClick r:id="rId8"/>
              </a:rPr>
              <a:t>https://www.nanopress.it/articolo/lintelligenza-artificiale-usata-per-creare-materiale-pedopornografico-nel-dark-web/475310</a:t>
            </a:r>
            <a:r>
              <a:rPr lang="it-IT" dirty="0" smtClean="0">
                <a:hlinkClick r:id="rId8"/>
              </a:rPr>
              <a:t>/</a:t>
            </a:r>
            <a:endParaRPr lang="it-IT" dirty="0" smtClean="0"/>
          </a:p>
          <a:p>
            <a:r>
              <a:rPr lang="it-IT" dirty="0">
                <a:hlinkClick r:id="rId9"/>
              </a:rPr>
              <a:t>https://</a:t>
            </a:r>
            <a:r>
              <a:rPr lang="it-IT" dirty="0" smtClean="0">
                <a:hlinkClick r:id="rId9"/>
              </a:rPr>
              <a:t>www.lavoripubblici.it/news/Segnalazione-di-condotte-illecite-attivo-il-portale-ANAC-per-i-dipendenti-pubblici-19835</a:t>
            </a:r>
            <a:endParaRPr lang="it-IT" dirty="0" smtClean="0"/>
          </a:p>
          <a:p>
            <a:r>
              <a:rPr lang="it-IT" dirty="0">
                <a:hlinkClick r:id="rId10"/>
              </a:rPr>
              <a:t>https://cureclcn4.org/it/sensibilizzare</a:t>
            </a:r>
            <a:r>
              <a:rPr lang="it-IT" dirty="0" smtClean="0">
                <a:hlinkClick r:id="rId10"/>
              </a:rPr>
              <a:t>/</a:t>
            </a:r>
            <a:endParaRPr lang="it-IT" dirty="0" smtClean="0"/>
          </a:p>
          <a:p>
            <a:r>
              <a:rPr lang="it-IT" dirty="0">
                <a:hlinkClick r:id="rId11"/>
              </a:rPr>
              <a:t>https://www.generazioniconnesse.it/site/it/home-page/</a:t>
            </a:r>
            <a:endParaRPr lang="it-IT" dirty="0"/>
          </a:p>
          <a:p>
            <a:r>
              <a:rPr lang="it-IT" dirty="0">
                <a:hlinkClick r:id="rId12"/>
              </a:rPr>
              <a:t>https://europeyou.eu/es/what-is-information-and-communication-technology</a:t>
            </a:r>
            <a:r>
              <a:rPr lang="it-IT" dirty="0" smtClean="0">
                <a:hlinkClick r:id="rId12"/>
              </a:rPr>
              <a:t>/</a:t>
            </a:r>
            <a:endParaRPr lang="it-IT" dirty="0" smtClean="0"/>
          </a:p>
          <a:p>
            <a:r>
              <a:rPr lang="it-IT" dirty="0">
                <a:hlinkClick r:id="rId13"/>
              </a:rPr>
              <a:t>https://</a:t>
            </a:r>
            <a:r>
              <a:rPr lang="it-IT" dirty="0" smtClean="0">
                <a:hlinkClick r:id="rId13"/>
              </a:rPr>
              <a:t>www.infosoft.it/digital-marketing/social-media-marketing.htm</a:t>
            </a:r>
            <a:endParaRPr lang="it-IT" dirty="0" smtClean="0"/>
          </a:p>
          <a:p>
            <a:r>
              <a:rPr lang="it-IT" dirty="0">
                <a:hlinkClick r:id="rId14"/>
              </a:rPr>
              <a:t>https://</a:t>
            </a:r>
            <a:r>
              <a:rPr lang="it-IT" dirty="0" smtClean="0">
                <a:hlinkClick r:id="rId14"/>
              </a:rPr>
              <a:t>www.researchgate.net/figure/Types-of-information-and-communication-technologies_fig1_353412560</a:t>
            </a:r>
            <a:endParaRPr lang="it-IT" dirty="0"/>
          </a:p>
          <a:p>
            <a:pPr marL="0" indent="0">
              <a:buNone/>
            </a:pPr>
            <a:r>
              <a:rPr lang="it-IT" b="1" dirty="0" smtClean="0"/>
              <a:t>TESTI </a:t>
            </a:r>
          </a:p>
          <a:p>
            <a:pPr marL="0" lvl="0" indent="0">
              <a:buClr>
                <a:srgbClr val="967E96"/>
              </a:buClr>
              <a:buNone/>
            </a:pPr>
            <a:r>
              <a:rPr lang="it-IT" sz="1600" dirty="0">
                <a:solidFill>
                  <a:prstClr val="black"/>
                </a:solidFill>
                <a:hlinkClick r:id="rId11"/>
              </a:rPr>
              <a:t>https://www.generazioniconnesse.it/site/it/home-page/</a:t>
            </a:r>
            <a:endParaRPr lang="it-IT" sz="1600" dirty="0">
              <a:solidFill>
                <a:prstClr val="black"/>
              </a:solidFill>
            </a:endParaRPr>
          </a:p>
          <a:p>
            <a:pPr marL="0" indent="0">
              <a:buNone/>
            </a:pPr>
            <a:endParaRPr lang="it-IT" dirty="0" smtClean="0"/>
          </a:p>
          <a:p>
            <a:endParaRPr lang="it-IT" dirty="0" smtClean="0"/>
          </a:p>
          <a:p>
            <a:endParaRPr lang="it-IT" dirty="0" smtClean="0"/>
          </a:p>
          <a:p>
            <a:endParaRPr lang="it-IT" dirty="0"/>
          </a:p>
          <a:p>
            <a:endParaRPr lang="it-IT" dirty="0" smtClean="0"/>
          </a:p>
          <a:p>
            <a:endParaRPr lang="it-IT" dirty="0"/>
          </a:p>
        </p:txBody>
      </p:sp>
    </p:spTree>
    <p:extLst>
      <p:ext uri="{BB962C8B-B14F-4D97-AF65-F5344CB8AC3E}">
        <p14:creationId xmlns:p14="http://schemas.microsoft.com/office/powerpoint/2010/main" val="4115602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SCOPO DEL PROGETTO</a:t>
            </a:r>
            <a:endParaRPr lang="it-IT" dirty="0"/>
          </a:p>
        </p:txBody>
      </p:sp>
      <p:sp>
        <p:nvSpPr>
          <p:cNvPr id="3" name="Segnaposto contenuto 2"/>
          <p:cNvSpPr>
            <a:spLocks noGrp="1"/>
          </p:cNvSpPr>
          <p:nvPr>
            <p:ph idx="1"/>
          </p:nvPr>
        </p:nvSpPr>
        <p:spPr/>
        <p:txBody>
          <a:bodyPr/>
          <a:lstStyle/>
          <a:p>
            <a:pPr marL="0" indent="0">
              <a:buNone/>
            </a:pPr>
            <a:r>
              <a:rPr lang="it-IT" dirty="0"/>
              <a:t>Scopo principale del progetto è quello di </a:t>
            </a:r>
            <a:r>
              <a:rPr lang="it-IT" b="1" dirty="0"/>
              <a:t>EDUCARE</a:t>
            </a:r>
            <a:r>
              <a:rPr lang="it-IT" dirty="0"/>
              <a:t> e </a:t>
            </a:r>
            <a:r>
              <a:rPr lang="it-IT" b="1" dirty="0"/>
              <a:t>SENSIBILIZZARE</a:t>
            </a:r>
            <a:r>
              <a:rPr lang="it-IT" dirty="0"/>
              <a:t> all’ uso </a:t>
            </a:r>
            <a:r>
              <a:rPr lang="it-IT" b="1" dirty="0"/>
              <a:t>CORRETTO, POSITIVO, RAGIONATO e CONSAPEVOLE </a:t>
            </a:r>
            <a:r>
              <a:rPr lang="it-IT" dirty="0"/>
              <a:t> di</a:t>
            </a:r>
          </a:p>
          <a:p>
            <a:pPr marL="0" indent="0">
              <a:buNone/>
            </a:pPr>
            <a:r>
              <a:rPr lang="it-IT" b="1" dirty="0"/>
              <a:t>1. INTERNET</a:t>
            </a:r>
          </a:p>
          <a:p>
            <a:pPr marL="0" indent="0">
              <a:buNone/>
            </a:pPr>
            <a:r>
              <a:rPr lang="it-IT" b="1" dirty="0"/>
              <a:t>2. NUOVI MEDIA</a:t>
            </a:r>
          </a:p>
          <a:p>
            <a:pPr marL="0" indent="0">
              <a:buNone/>
            </a:pPr>
            <a:r>
              <a:rPr lang="it-IT" b="1" dirty="0"/>
              <a:t>3. TIC </a:t>
            </a:r>
            <a:r>
              <a:rPr lang="it-IT" dirty="0"/>
              <a:t>(TECNOLOGIE DELL’INFORMAZIONE E </a:t>
            </a:r>
          </a:p>
          <a:p>
            <a:pPr marL="0" indent="0">
              <a:buNone/>
            </a:pPr>
            <a:r>
              <a:rPr lang="it-IT" dirty="0"/>
              <a:t>COMUNICAZIONE)</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198" y="110674"/>
            <a:ext cx="2017939" cy="1630495"/>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483" y="4695489"/>
            <a:ext cx="2991409" cy="1899545"/>
          </a:xfrm>
          <a:prstGeom prst="rect">
            <a:avLst/>
          </a:prstGeom>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0010" y="4283348"/>
            <a:ext cx="3795088" cy="2285615"/>
          </a:xfrm>
          <a:prstGeom prst="rect">
            <a:avLst/>
          </a:prstGeom>
        </p:spPr>
      </p:pic>
      <p:pic>
        <p:nvPicPr>
          <p:cNvPr id="9" name="Immagin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0705" y="2911642"/>
            <a:ext cx="3207752" cy="3498588"/>
          </a:xfrm>
          <a:prstGeom prst="rect">
            <a:avLst/>
          </a:prstGeom>
        </p:spPr>
      </p:pic>
    </p:spTree>
    <p:extLst>
      <p:ext uri="{BB962C8B-B14F-4D97-AF65-F5344CB8AC3E}">
        <p14:creationId xmlns:p14="http://schemas.microsoft.com/office/powerpoint/2010/main" val="3047223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COORDINAMENTO E PARTNER</a:t>
            </a:r>
          </a:p>
        </p:txBody>
      </p:sp>
      <p:sp>
        <p:nvSpPr>
          <p:cNvPr id="3" name="Segnaposto contenuto 2"/>
          <p:cNvSpPr>
            <a:spLocks noGrp="1"/>
          </p:cNvSpPr>
          <p:nvPr>
            <p:ph idx="1"/>
          </p:nvPr>
        </p:nvSpPr>
        <p:spPr>
          <a:xfrm>
            <a:off x="666206" y="1685109"/>
            <a:ext cx="10462042" cy="4487091"/>
          </a:xfrm>
        </p:spPr>
        <p:txBody>
          <a:bodyPr/>
          <a:lstStyle/>
          <a:p>
            <a:pPr marL="0" indent="0" algn="ctr">
              <a:buNone/>
            </a:pPr>
            <a:r>
              <a:rPr lang="it-IT" dirty="0"/>
              <a:t>Coordinato dal </a:t>
            </a:r>
            <a:r>
              <a:rPr lang="it-IT" b="1" dirty="0"/>
              <a:t>MINISTERO DELL’ISTRUZIONE E DEL MERITO</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1699" y="2815224"/>
            <a:ext cx="2347994" cy="1331580"/>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9765" y="2528965"/>
            <a:ext cx="1800069" cy="1800069"/>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6500" y="5574739"/>
            <a:ext cx="1970314" cy="893446"/>
          </a:xfrm>
          <a:prstGeom prst="rect">
            <a:avLst/>
          </a:prstGeom>
        </p:spPr>
      </p:pic>
      <p:pic>
        <p:nvPicPr>
          <p:cNvPr id="8" name="Immagin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5062" y="5091110"/>
            <a:ext cx="1572306" cy="1572306"/>
          </a:xfrm>
          <a:prstGeom prst="rect">
            <a:avLst/>
          </a:prstGeom>
        </p:spPr>
      </p:pic>
      <p:pic>
        <p:nvPicPr>
          <p:cNvPr id="9" name="Immagin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8504" y="4137988"/>
            <a:ext cx="2196520" cy="1144168"/>
          </a:xfrm>
          <a:prstGeom prst="rect">
            <a:avLst/>
          </a:prstGeom>
        </p:spPr>
      </p:pic>
      <p:pic>
        <p:nvPicPr>
          <p:cNvPr id="11" name="Immagin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18630" y="4957816"/>
            <a:ext cx="1415552" cy="1415552"/>
          </a:xfrm>
          <a:prstGeom prst="rect">
            <a:avLst/>
          </a:prstGeom>
        </p:spPr>
      </p:pic>
      <p:pic>
        <p:nvPicPr>
          <p:cNvPr id="12" name="Immagin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1807" y="2719083"/>
            <a:ext cx="1882775" cy="966733"/>
          </a:xfrm>
          <a:prstGeom prst="rect">
            <a:avLst/>
          </a:prstGeom>
        </p:spPr>
      </p:pic>
      <p:pic>
        <p:nvPicPr>
          <p:cNvPr id="13" name="Immagin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1278" y="4415097"/>
            <a:ext cx="3123832" cy="607582"/>
          </a:xfrm>
          <a:prstGeom prst="rect">
            <a:avLst/>
          </a:prstGeom>
        </p:spPr>
      </p:pic>
      <p:pic>
        <p:nvPicPr>
          <p:cNvPr id="14" name="Immagin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90714" y="146226"/>
            <a:ext cx="1573340" cy="1271259"/>
          </a:xfrm>
          <a:prstGeom prst="rect">
            <a:avLst/>
          </a:prstGeom>
        </p:spPr>
      </p:pic>
    </p:spTree>
    <p:extLst>
      <p:ext uri="{BB962C8B-B14F-4D97-AF65-F5344CB8AC3E}">
        <p14:creationId xmlns:p14="http://schemas.microsoft.com/office/powerpoint/2010/main" val="3790901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TEMATICHE </a:t>
            </a:r>
          </a:p>
        </p:txBody>
      </p:sp>
      <p:sp>
        <p:nvSpPr>
          <p:cNvPr id="3" name="Segnaposto contenuto 2"/>
          <p:cNvSpPr>
            <a:spLocks noGrp="1"/>
          </p:cNvSpPr>
          <p:nvPr>
            <p:ph idx="1"/>
          </p:nvPr>
        </p:nvSpPr>
        <p:spPr>
          <a:xfrm>
            <a:off x="744583" y="1881051"/>
            <a:ext cx="10383665" cy="4291149"/>
          </a:xfrm>
        </p:spPr>
        <p:txBody>
          <a:bodyPr/>
          <a:lstStyle/>
          <a:p>
            <a:pPr marL="0" indent="0">
              <a:buNone/>
            </a:pPr>
            <a:r>
              <a:rPr lang="it-IT" b="1" dirty="0"/>
              <a:t>INTERNET</a:t>
            </a:r>
            <a:r>
              <a:rPr lang="it-IT" dirty="0"/>
              <a:t> e le </a:t>
            </a:r>
            <a:r>
              <a:rPr lang="it-IT" b="1" dirty="0"/>
              <a:t>TECNOLOGIE DIGITALI </a:t>
            </a:r>
            <a:r>
              <a:rPr lang="it-IT" dirty="0"/>
              <a:t>fanno ormai parte della vita di tutti i giorni. </a:t>
            </a:r>
          </a:p>
          <a:p>
            <a:pPr marL="0" indent="0">
              <a:buNone/>
            </a:pPr>
            <a:r>
              <a:rPr lang="it-IT" dirty="0"/>
              <a:t>Il progetto SIC – Generazioni Connesse si concentra sull’ </a:t>
            </a:r>
            <a:r>
              <a:rPr lang="it-IT" b="1" dirty="0"/>
              <a:t>USO positivo </a:t>
            </a:r>
            <a:r>
              <a:rPr lang="it-IT" dirty="0"/>
              <a:t>delle TIC e sulle relative </a:t>
            </a:r>
            <a:r>
              <a:rPr lang="it-IT" b="1" dirty="0"/>
              <a:t>PROBLEMATICHE</a:t>
            </a:r>
            <a:r>
              <a:rPr lang="it-IT" dirty="0"/>
              <a:t>.</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1640" y="3490395"/>
            <a:ext cx="4090665" cy="2807615"/>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7558" y="152045"/>
            <a:ext cx="2139859" cy="1729006"/>
          </a:xfrm>
          <a:prstGeom prst="rect">
            <a:avLst/>
          </a:prstGeom>
        </p:spPr>
      </p:pic>
    </p:spTree>
    <p:extLst>
      <p:ext uri="{BB962C8B-B14F-4D97-AF65-F5344CB8AC3E}">
        <p14:creationId xmlns:p14="http://schemas.microsoft.com/office/powerpoint/2010/main" val="1822132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4948" y="3980390"/>
            <a:ext cx="4767943" cy="2062103"/>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q"/>
            </a:pPr>
            <a:r>
              <a:rPr lang="it-IT" sz="1600" dirty="0">
                <a:latin typeface="Arial Rounded MT Bold" panose="020F0704030504030204" pitchFamily="34" charset="0"/>
              </a:rPr>
              <a:t>ADESCAMENTO E RELAZIONI ONLINE</a:t>
            </a:r>
          </a:p>
          <a:p>
            <a:pPr marL="285750" indent="-285750">
              <a:buFont typeface="Wingdings" panose="05000000000000000000" pitchFamily="2" charset="2"/>
              <a:buChar char="q"/>
            </a:pPr>
            <a:endParaRPr lang="it-IT" sz="1600" dirty="0">
              <a:latin typeface="Arial Rounded MT Bold" panose="020F0704030504030204" pitchFamily="34" charset="0"/>
            </a:endParaRPr>
          </a:p>
          <a:p>
            <a:pPr marL="285750" indent="-285750">
              <a:buFont typeface="Wingdings" panose="05000000000000000000" pitchFamily="2" charset="2"/>
              <a:buChar char="q"/>
            </a:pPr>
            <a:r>
              <a:rPr lang="it-IT" sz="1600" dirty="0">
                <a:latin typeface="Arial Rounded MT Bold" panose="020F0704030504030204" pitchFamily="34" charset="0"/>
              </a:rPr>
              <a:t>APP E SOCIAL MEDIA NETWORKS</a:t>
            </a:r>
          </a:p>
          <a:p>
            <a:pPr marL="285750" indent="-285750">
              <a:buFont typeface="Wingdings" panose="05000000000000000000" pitchFamily="2" charset="2"/>
              <a:buChar char="q"/>
            </a:pPr>
            <a:endParaRPr lang="it-IT" sz="1600" dirty="0">
              <a:latin typeface="Arial Rounded MT Bold" panose="020F0704030504030204" pitchFamily="34" charset="0"/>
            </a:endParaRPr>
          </a:p>
          <a:p>
            <a:pPr marL="285750" indent="-285750">
              <a:buFont typeface="Wingdings" panose="05000000000000000000" pitchFamily="2" charset="2"/>
              <a:buChar char="q"/>
            </a:pPr>
            <a:r>
              <a:rPr lang="it-IT" sz="1600" dirty="0">
                <a:latin typeface="Arial Rounded MT Bold" panose="020F0704030504030204" pitchFamily="34" charset="0"/>
              </a:rPr>
              <a:t>CYBERBULLISMO</a:t>
            </a:r>
          </a:p>
          <a:p>
            <a:pPr marL="285750" indent="-285750">
              <a:buFont typeface="Wingdings" panose="05000000000000000000" pitchFamily="2" charset="2"/>
              <a:buChar char="q"/>
            </a:pPr>
            <a:endParaRPr lang="it-IT" sz="1600" dirty="0">
              <a:latin typeface="Arial Rounded MT Bold" panose="020F0704030504030204" pitchFamily="34" charset="0"/>
            </a:endParaRPr>
          </a:p>
          <a:p>
            <a:pPr marL="285750" indent="-285750">
              <a:buFont typeface="Wingdings" panose="05000000000000000000" pitchFamily="2" charset="2"/>
              <a:buChar char="q"/>
            </a:pPr>
            <a:r>
              <a:rPr lang="it-IT" sz="1600" dirty="0">
                <a:latin typeface="Arial Rounded MT Bold" panose="020F0704030504030204" pitchFamily="34" charset="0"/>
              </a:rPr>
              <a:t>DIPENDENZA E GIOCO D’AZZARDO</a:t>
            </a:r>
          </a:p>
          <a:p>
            <a:pPr marL="285750" indent="-285750">
              <a:buFont typeface="Wingdings" panose="05000000000000000000" pitchFamily="2" charset="2"/>
              <a:buChar char="q"/>
            </a:pPr>
            <a:endParaRPr lang="it-IT" sz="1600" dirty="0">
              <a:latin typeface="Arial Rounded MT Bold" panose="020F0704030504030204" pitchFamily="34" charset="0"/>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2689" y="0"/>
            <a:ext cx="2381250" cy="1924050"/>
          </a:xfrm>
          <a:prstGeom prst="rect">
            <a:avLst/>
          </a:prstGeom>
        </p:spPr>
      </p:pic>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48" y="687547"/>
            <a:ext cx="4628248" cy="2970054"/>
          </a:xfrm>
          <a:prstGeom prst="rect">
            <a:avLst/>
          </a:prstGeom>
        </p:spPr>
      </p:pic>
      <p:sp>
        <p:nvSpPr>
          <p:cNvPr id="3" name="CasellaDiTesto 2"/>
          <p:cNvSpPr txBox="1"/>
          <p:nvPr/>
        </p:nvSpPr>
        <p:spPr>
          <a:xfrm>
            <a:off x="5599610" y="2121312"/>
            <a:ext cx="4950823" cy="1323439"/>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q"/>
            </a:pPr>
            <a:r>
              <a:rPr lang="it-IT" sz="1600" dirty="0">
                <a:latin typeface="Arial Rounded MT Bold" panose="020F0704030504030204" pitchFamily="34" charset="0"/>
              </a:rPr>
              <a:t>DIRITTO D’AUTORE</a:t>
            </a:r>
          </a:p>
          <a:p>
            <a:pPr marL="285750" indent="-285750">
              <a:buFont typeface="Wingdings" panose="05000000000000000000" pitchFamily="2" charset="2"/>
              <a:buChar char="q"/>
            </a:pPr>
            <a:endParaRPr lang="it-IT" sz="1600" dirty="0">
              <a:latin typeface="Arial Rounded MT Bold" panose="020F0704030504030204" pitchFamily="34" charset="0"/>
            </a:endParaRPr>
          </a:p>
          <a:p>
            <a:pPr marL="285750" indent="-285750">
              <a:buFont typeface="Wingdings" panose="05000000000000000000" pitchFamily="2" charset="2"/>
              <a:buChar char="q"/>
            </a:pPr>
            <a:r>
              <a:rPr lang="it-IT" sz="1600" dirty="0">
                <a:latin typeface="Arial Rounded MT Bold" panose="020F0704030504030204" pitchFamily="34" charset="0"/>
              </a:rPr>
              <a:t>PRIVACY E SICUREZZA DATI</a:t>
            </a:r>
          </a:p>
          <a:p>
            <a:pPr marL="285750" indent="-285750">
              <a:buFont typeface="Wingdings" panose="05000000000000000000" pitchFamily="2" charset="2"/>
              <a:buChar char="q"/>
            </a:pPr>
            <a:endParaRPr lang="it-IT" sz="1600" dirty="0">
              <a:latin typeface="Arial Rounded MT Bold" panose="020F0704030504030204" pitchFamily="34" charset="0"/>
            </a:endParaRPr>
          </a:p>
          <a:p>
            <a:pPr marL="285750" indent="-285750">
              <a:buFont typeface="Wingdings" panose="05000000000000000000" pitchFamily="2" charset="2"/>
              <a:buChar char="q"/>
            </a:pPr>
            <a:r>
              <a:rPr lang="it-IT" sz="1600" dirty="0">
                <a:latin typeface="Arial Rounded MT Bold" panose="020F0704030504030204" pitchFamily="34" charset="0"/>
              </a:rPr>
              <a:t>SEXTING E PEDOPORNOGRAFIA</a:t>
            </a:r>
          </a:p>
        </p:txBody>
      </p:sp>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2342" y="262384"/>
            <a:ext cx="3561806" cy="1399281"/>
          </a:xfrm>
          <a:prstGeom prst="rect">
            <a:avLst/>
          </a:prstGeom>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1644" y="4074968"/>
            <a:ext cx="4458789" cy="2381894"/>
          </a:xfrm>
          <a:prstGeom prst="rect">
            <a:avLst/>
          </a:prstGeom>
        </p:spPr>
      </p:pic>
    </p:spTree>
    <p:extLst>
      <p:ext uri="{BB962C8B-B14F-4D97-AF65-F5344CB8AC3E}">
        <p14:creationId xmlns:p14="http://schemas.microsoft.com/office/powerpoint/2010/main" val="2571179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AZIONI </a:t>
            </a:r>
          </a:p>
        </p:txBody>
      </p:sp>
      <p:sp>
        <p:nvSpPr>
          <p:cNvPr id="3" name="Segnaposto contenuto 2"/>
          <p:cNvSpPr>
            <a:spLocks noGrp="1"/>
          </p:cNvSpPr>
          <p:nvPr>
            <p:ph idx="1"/>
          </p:nvPr>
        </p:nvSpPr>
        <p:spPr>
          <a:xfrm>
            <a:off x="1069848" y="2121408"/>
            <a:ext cx="10242586" cy="1382286"/>
          </a:xfrm>
        </p:spPr>
        <p:txBody>
          <a:bodyPr>
            <a:normAutofit/>
          </a:bodyPr>
          <a:lstStyle/>
          <a:p>
            <a:pPr marL="0" indent="0" algn="just">
              <a:buNone/>
            </a:pPr>
            <a:r>
              <a:rPr lang="it-IT" b="1" dirty="0"/>
              <a:t>SENSIBILIZZAZIONE</a:t>
            </a:r>
            <a:r>
              <a:rPr lang="it-IT" dirty="0"/>
              <a:t> e </a:t>
            </a:r>
            <a:r>
              <a:rPr lang="it-IT" b="1" dirty="0"/>
              <a:t>DIFFUSIONE</a:t>
            </a:r>
            <a:r>
              <a:rPr lang="it-IT" dirty="0"/>
              <a:t> di «informazioni, consigli e supporto a bambini, ragazzi, genitori, docenti ed educatori che hanno esperienze, anche problematiche, legate a Internet» </a:t>
            </a:r>
          </a:p>
          <a:p>
            <a:pPr marL="0" indent="0">
              <a:buNone/>
            </a:pPr>
            <a:r>
              <a:rPr lang="it-IT" dirty="0"/>
              <a:t>(fonte: </a:t>
            </a:r>
            <a:r>
              <a:rPr lang="it-IT" dirty="0">
                <a:hlinkClick r:id="rId2"/>
              </a:rPr>
              <a:t>https://www.generazioniconnesse.it/site/it/safer-internet-centre/</a:t>
            </a:r>
            <a:r>
              <a:rPr lang="it-IT" dirty="0"/>
              <a:t>)</a:t>
            </a:r>
          </a:p>
          <a:p>
            <a:pPr marL="457200" indent="-457200">
              <a:buFont typeface="Wingdings" pitchFamily="2" charset="2"/>
              <a:buAutoNum type="arabicPeriod"/>
            </a:pPr>
            <a:endParaRPr lang="it-IT" dirty="0"/>
          </a:p>
          <a:p>
            <a:pPr marL="457200" indent="-457200">
              <a:buAutoNum type="arabicPeriod"/>
            </a:pPr>
            <a:endParaRPr lang="it-IT" dirty="0"/>
          </a:p>
          <a:p>
            <a:pPr marL="457200" indent="-457200">
              <a:buAutoNum type="arabicPeriod"/>
            </a:pPr>
            <a:endParaRPr lang="it-IT"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4312" y="0"/>
            <a:ext cx="2381250" cy="1924050"/>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848" y="3701052"/>
            <a:ext cx="5026152" cy="2840559"/>
          </a:xfrm>
          <a:prstGeom prst="rect">
            <a:avLst/>
          </a:prstGeom>
        </p:spPr>
      </p:pic>
    </p:spTree>
    <p:extLst>
      <p:ext uri="{BB962C8B-B14F-4D97-AF65-F5344CB8AC3E}">
        <p14:creationId xmlns:p14="http://schemas.microsoft.com/office/powerpoint/2010/main" val="2581461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AZIONI</a:t>
            </a:r>
          </a:p>
        </p:txBody>
      </p:sp>
      <p:sp>
        <p:nvSpPr>
          <p:cNvPr id="3" name="Segnaposto contenuto 2"/>
          <p:cNvSpPr>
            <a:spLocks noGrp="1"/>
          </p:cNvSpPr>
          <p:nvPr>
            <p:ph idx="1"/>
          </p:nvPr>
        </p:nvSpPr>
        <p:spPr/>
        <p:txBody>
          <a:bodyPr/>
          <a:lstStyle/>
          <a:p>
            <a:pPr algn="just"/>
            <a:r>
              <a:rPr lang="it-IT" b="1" dirty="0"/>
              <a:t>FORNIRE LE COORDINATE </a:t>
            </a:r>
            <a:r>
              <a:rPr lang="it-IT" dirty="0"/>
              <a:t>GIUSTE per la segnalazione da parte della scuola e della famiglia di materiale illegale online.</a:t>
            </a:r>
          </a:p>
          <a:p>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0620" y="169926"/>
            <a:ext cx="2381250" cy="1924050"/>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6295" y="3172315"/>
            <a:ext cx="4815450" cy="2708691"/>
          </a:xfrm>
          <a:prstGeom prst="rect">
            <a:avLst/>
          </a:prstGeom>
        </p:spPr>
      </p:pic>
    </p:spTree>
    <p:extLst>
      <p:ext uri="{BB962C8B-B14F-4D97-AF65-F5344CB8AC3E}">
        <p14:creationId xmlns:p14="http://schemas.microsoft.com/office/powerpoint/2010/main" val="954536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9848" y="866274"/>
            <a:ext cx="10058400" cy="1227702"/>
          </a:xfrm>
        </p:spPr>
        <p:txBody>
          <a:bodyPr/>
          <a:lstStyle/>
          <a:p>
            <a:r>
              <a:rPr lang="it-IT" dirty="0"/>
              <a:t>AZIONI</a:t>
            </a:r>
          </a:p>
        </p:txBody>
      </p:sp>
      <p:sp>
        <p:nvSpPr>
          <p:cNvPr id="3" name="Segnaposto contenuto 2"/>
          <p:cNvSpPr>
            <a:spLocks noGrp="1"/>
          </p:cNvSpPr>
          <p:nvPr>
            <p:ph idx="1"/>
          </p:nvPr>
        </p:nvSpPr>
        <p:spPr>
          <a:xfrm>
            <a:off x="496225" y="1937084"/>
            <a:ext cx="10500638" cy="3660350"/>
          </a:xfrm>
        </p:spPr>
        <p:txBody>
          <a:bodyPr/>
          <a:lstStyle/>
          <a:p>
            <a:pPr marL="0" indent="0" algn="just">
              <a:buNone/>
            </a:pPr>
            <a:r>
              <a:rPr lang="it-IT" sz="1800" b="1" dirty="0"/>
              <a:t>SVILUPPO E DIFFUSIONE DI SERVIZI E MATERIALI </a:t>
            </a:r>
            <a:r>
              <a:rPr lang="it-IT" sz="1800" dirty="0"/>
              <a:t>«dal contenuto innovativo e di più elevata qualità, al fine di garantire ai giovani utenti la sicurezza “nell’ambiente” on line, considerando, al contempo, il connesso investimento come un’occasione ‘virtuosa’ per una crescita ‘sociale’ ed economica dell’intera collettività.» </a:t>
            </a:r>
          </a:p>
          <a:p>
            <a:pPr marL="0" indent="0" algn="just">
              <a:buNone/>
            </a:pPr>
            <a:r>
              <a:rPr lang="it-IT" sz="1800" dirty="0"/>
              <a:t>(fonte: </a:t>
            </a:r>
            <a:r>
              <a:rPr lang="it-IT" sz="1800" dirty="0">
                <a:hlinkClick r:id="rId2"/>
              </a:rPr>
              <a:t>https://www.generazioniconnesse.it/site/it/safer-internet-centre/</a:t>
            </a:r>
            <a:r>
              <a:rPr lang="it-IT" sz="1800" dirty="0"/>
              <a:t>)</a:t>
            </a:r>
          </a:p>
          <a:p>
            <a:endParaRPr lang="it-IT"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6715" y="181957"/>
            <a:ext cx="2381250" cy="1609344"/>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3863" y="3369948"/>
            <a:ext cx="4741895" cy="2788154"/>
          </a:xfrm>
          <a:prstGeom prst="rect">
            <a:avLst/>
          </a:prstGeom>
        </p:spPr>
      </p:pic>
    </p:spTree>
    <p:extLst>
      <p:ext uri="{BB962C8B-B14F-4D97-AF65-F5344CB8AC3E}">
        <p14:creationId xmlns:p14="http://schemas.microsoft.com/office/powerpoint/2010/main" val="221076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gno">
  <a:themeElements>
    <a:clrScheme name="Legn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Legno">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egno">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docProps/app.xml><?xml version="1.0" encoding="utf-8"?>
<Properties xmlns="http://schemas.openxmlformats.org/officeDocument/2006/extended-properties" xmlns:vt="http://schemas.openxmlformats.org/officeDocument/2006/docPropsVTypes">
  <Template>Legno</Template>
  <TotalTime>4951</TotalTime>
  <Words>966</Words>
  <Application>Microsoft Office PowerPoint</Application>
  <PresentationFormat>Widescreen</PresentationFormat>
  <Paragraphs>121</Paragraphs>
  <Slides>20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20</vt:i4>
      </vt:variant>
    </vt:vector>
  </HeadingPairs>
  <TitlesOfParts>
    <vt:vector size="25" baseType="lpstr">
      <vt:lpstr>Arial Rounded MT Bold</vt:lpstr>
      <vt:lpstr>Bookman Old Style</vt:lpstr>
      <vt:lpstr>Century Gothic</vt:lpstr>
      <vt:lpstr>Wingdings</vt:lpstr>
      <vt:lpstr>Legno</vt:lpstr>
      <vt:lpstr>GENERAZIONI CONNESSE e E-POLICY</vt:lpstr>
      <vt:lpstr>Progetto «Generazioni Connesse»  – SIC (Safer Internet Center)</vt:lpstr>
      <vt:lpstr>SCOPO DEL PROGETTO</vt:lpstr>
      <vt:lpstr>COORDINAMENTO E PARTNER</vt:lpstr>
      <vt:lpstr>LE TEMATICHE </vt:lpstr>
      <vt:lpstr>Presentazione standard di PowerPoint</vt:lpstr>
      <vt:lpstr>AZIONI </vt:lpstr>
      <vt:lpstr>AZIONI</vt:lpstr>
      <vt:lpstr>AZIONI</vt:lpstr>
      <vt:lpstr>AZIONI</vt:lpstr>
      <vt:lpstr>FORMAZIONE</vt:lpstr>
      <vt:lpstr>COME SI ACCEDE?</vt:lpstr>
      <vt:lpstr>IL RUOLO DELLE SCUOLE</vt:lpstr>
      <vt:lpstr>DOCUMENTO E-POLICY. Cos’è?</vt:lpstr>
      <vt:lpstr>DEFINIZIONE                      </vt:lpstr>
      <vt:lpstr>IL DOCUMENTO E-POLICY DEL LICEO VISCONTI</vt:lpstr>
      <vt:lpstr>PIANO DI AZIONE DEL  LICEO VISCONTI</vt:lpstr>
      <vt:lpstr>COME SEGNALARE?</vt:lpstr>
      <vt:lpstr>Presentazione standard di PowerPoint</vt:lpstr>
      <vt:lpstr>FONTI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GENERAZIONi</dc:title>
  <dc:creator>Utente</dc:creator>
  <cp:lastModifiedBy>Utente</cp:lastModifiedBy>
  <cp:revision>32</cp:revision>
  <dcterms:created xsi:type="dcterms:W3CDTF">2023-11-17T13:04:48Z</dcterms:created>
  <dcterms:modified xsi:type="dcterms:W3CDTF">2024-01-21T10:27:41Z</dcterms:modified>
</cp:coreProperties>
</file>