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embeddedFontLst>
    <p:embeddedFont>
      <p:font typeface="Algerian" panose="04020705040A02060702" pitchFamily="82" charset="0"/>
      <p:regular r:id="rId22"/>
    </p:embeddedFont>
    <p:embeddedFont>
      <p:font typeface="Aparajita" panose="02020603050405020304" pitchFamily="18" charset="0"/>
      <p:regular r:id="rId23"/>
    </p:embeddedFont>
    <p:embeddedFont>
      <p:font typeface="Bodoni" panose="020B0604020202020204" charset="0"/>
      <p:regular r:id="rId24"/>
      <p:bold r:id="rId25"/>
      <p:italic r:id="rId26"/>
      <p:boldItalic r:id="rId27"/>
    </p:embeddedFont>
    <p:embeddedFont>
      <p:font typeface="Book Antiqua" panose="02040602050305030304" pitchFamily="18" charset="0"/>
      <p:regular r:id="rId28"/>
      <p:bold r:id="rId29"/>
      <p:italic r:id="rId30"/>
      <p:boldItalic r:id="rId31"/>
    </p:embeddedFont>
    <p:embeddedFont>
      <p:font typeface="Georgia" panose="02040502050405020303" pitchFamily="18" charset="0"/>
      <p:regular r:id="rId32"/>
      <p:bold r:id="rId33"/>
      <p:italic r:id="rId34"/>
      <p:boldItalic r:id="rId35"/>
    </p:embeddedFont>
    <p:embeddedFont>
      <p:font typeface="Lucida Sans" panose="020B0602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L+o3Vm/Y+78WWq35ZnotDEs3g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5"/>
        <p:cNvGrpSpPr/>
        <p:nvPr/>
      </p:nvGrpSpPr>
      <p:grpSpPr>
        <a:xfrm>
          <a:off x="0" y="0"/>
          <a:ext cx="0" cy="0"/>
          <a:chOff x="0" y="0"/>
          <a:chExt cx="0" cy="0"/>
        </a:xfrm>
      </p:grpSpPr>
      <p:sp>
        <p:nvSpPr>
          <p:cNvPr id="16" name="Google Shape;16;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EAD5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1"/>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1"/>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1"/>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EAD5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0"/>
          <p:cNvSpPr txBox="1">
            <a:spLocks noGrp="1"/>
          </p:cNvSpPr>
          <p:nvPr>
            <p:ph type="body" idx="1"/>
          </p:nvPr>
        </p:nvSpPr>
        <p:spPr>
          <a:xfrm rot="5400000">
            <a:off x="2217420" y="-160020"/>
            <a:ext cx="4709160" cy="8229600"/>
          </a:xfrm>
          <a:prstGeom prst="rect">
            <a:avLst/>
          </a:prstGeom>
          <a:noFill/>
          <a:ln>
            <a:noFill/>
          </a:ln>
        </p:spPr>
        <p:txBody>
          <a:bodyPr spcFirstLastPara="1" wrap="square" lIns="91425" tIns="45700" rIns="91425" bIns="45700" anchor="t" anchorCtr="0">
            <a:normAutofit/>
          </a:bodyPr>
          <a:lstStyle>
            <a:lvl1pPr marL="457200" lvl="0" indent="-302895" algn="l">
              <a:lnSpc>
                <a:spcPct val="100000"/>
              </a:lnSpc>
              <a:spcBef>
                <a:spcPts val="360"/>
              </a:spcBef>
              <a:spcAft>
                <a:spcPts val="0"/>
              </a:spcAft>
              <a:buSzPts val="1170"/>
              <a:buChar char="▣"/>
              <a:defRPr/>
            </a:lvl1pPr>
            <a:lvl2pPr marL="914400" lvl="1" indent="-320040" algn="l">
              <a:lnSpc>
                <a:spcPct val="100000"/>
              </a:lnSpc>
              <a:spcBef>
                <a:spcPts val="360"/>
              </a:spcBef>
              <a:spcAft>
                <a:spcPts val="0"/>
              </a:spcAft>
              <a:buSzPts val="1440"/>
              <a:buChar char="◼"/>
              <a:defRPr/>
            </a:lvl2pPr>
            <a:lvl3pPr marL="1371600" lvl="2" indent="-337185" algn="l">
              <a:lnSpc>
                <a:spcPct val="100000"/>
              </a:lnSpc>
              <a:spcBef>
                <a:spcPts val="360"/>
              </a:spcBef>
              <a:spcAft>
                <a:spcPts val="0"/>
              </a:spcAft>
              <a:buSzPts val="171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5" name="Google Shape;75;p50"/>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0"/>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0"/>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5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EAD5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02895" algn="l">
              <a:lnSpc>
                <a:spcPct val="100000"/>
              </a:lnSpc>
              <a:spcBef>
                <a:spcPts val="360"/>
              </a:spcBef>
              <a:spcAft>
                <a:spcPts val="0"/>
              </a:spcAft>
              <a:buSzPts val="1170"/>
              <a:buChar char="▣"/>
              <a:defRPr/>
            </a:lvl1pPr>
            <a:lvl2pPr marL="914400" lvl="1" indent="-320040" algn="l">
              <a:lnSpc>
                <a:spcPct val="100000"/>
              </a:lnSpc>
              <a:spcBef>
                <a:spcPts val="360"/>
              </a:spcBef>
              <a:spcAft>
                <a:spcPts val="0"/>
              </a:spcAft>
              <a:buSzPts val="1440"/>
              <a:buChar char="◼"/>
              <a:defRPr/>
            </a:lvl2pPr>
            <a:lvl3pPr marL="1371600" lvl="2" indent="-337185" algn="l">
              <a:lnSpc>
                <a:spcPct val="100000"/>
              </a:lnSpc>
              <a:spcBef>
                <a:spcPts val="360"/>
              </a:spcBef>
              <a:spcAft>
                <a:spcPts val="0"/>
              </a:spcAft>
              <a:buSzPts val="171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1" name="Google Shape;81;p51"/>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1"/>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1"/>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0"/>
        <p:cNvGrpSpPr/>
        <p:nvPr/>
      </p:nvGrpSpPr>
      <p:grpSpPr>
        <a:xfrm>
          <a:off x="0" y="0"/>
          <a:ext cx="0" cy="0"/>
          <a:chOff x="0" y="0"/>
          <a:chExt cx="0" cy="0"/>
        </a:xfrm>
      </p:grpSpPr>
      <p:sp>
        <p:nvSpPr>
          <p:cNvPr id="21" name="Google Shape;21;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EAD5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2"/>
          <p:cNvSpPr txBox="1">
            <a:spLocks noGrp="1"/>
          </p:cNvSpPr>
          <p:nvPr>
            <p:ph type="body" idx="1"/>
          </p:nvPr>
        </p:nvSpPr>
        <p:spPr>
          <a:xfrm>
            <a:off x="457200" y="1600200"/>
            <a:ext cx="8229600" cy="4709160"/>
          </a:xfrm>
          <a:prstGeom prst="rect">
            <a:avLst/>
          </a:prstGeom>
          <a:noFill/>
          <a:ln>
            <a:noFill/>
          </a:ln>
        </p:spPr>
        <p:txBody>
          <a:bodyPr spcFirstLastPara="1" wrap="square" lIns="91425" tIns="45700" rIns="91425" bIns="45700" anchor="t" anchorCtr="0">
            <a:normAutofit/>
          </a:bodyPr>
          <a:lstStyle>
            <a:lvl1pPr marL="457200" lvl="0" indent="-302895" algn="l">
              <a:lnSpc>
                <a:spcPct val="100000"/>
              </a:lnSpc>
              <a:spcBef>
                <a:spcPts val="360"/>
              </a:spcBef>
              <a:spcAft>
                <a:spcPts val="0"/>
              </a:spcAft>
              <a:buSzPts val="1170"/>
              <a:buChar char="▣"/>
              <a:defRPr/>
            </a:lvl1pPr>
            <a:lvl2pPr marL="914400" lvl="1" indent="-320040" algn="l">
              <a:lnSpc>
                <a:spcPct val="100000"/>
              </a:lnSpc>
              <a:spcBef>
                <a:spcPts val="360"/>
              </a:spcBef>
              <a:spcAft>
                <a:spcPts val="0"/>
              </a:spcAft>
              <a:buSzPts val="1440"/>
              <a:buChar char="◼"/>
              <a:defRPr/>
            </a:lvl2pPr>
            <a:lvl3pPr marL="1371600" lvl="2" indent="-337185" algn="l">
              <a:lnSpc>
                <a:spcPct val="100000"/>
              </a:lnSpc>
              <a:spcBef>
                <a:spcPts val="360"/>
              </a:spcBef>
              <a:spcAft>
                <a:spcPts val="0"/>
              </a:spcAft>
              <a:buSzPts val="171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3" name="Google Shape;23;p42"/>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2"/>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2"/>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26"/>
        <p:cNvGrpSpPr/>
        <p:nvPr/>
      </p:nvGrpSpPr>
      <p:grpSpPr>
        <a:xfrm>
          <a:off x="0" y="0"/>
          <a:ext cx="0" cy="0"/>
          <a:chOff x="0" y="0"/>
          <a:chExt cx="0" cy="0"/>
        </a:xfrm>
      </p:grpSpPr>
      <p:sp>
        <p:nvSpPr>
          <p:cNvPr id="27" name="Google Shape;27;p43"/>
          <p:cNvSpPr txBox="1">
            <a:spLocks noGrp="1"/>
          </p:cNvSpPr>
          <p:nvPr>
            <p:ph type="ctrTitle"/>
          </p:nvPr>
        </p:nvSpPr>
        <p:spPr>
          <a:xfrm>
            <a:off x="422030" y="1371600"/>
            <a:ext cx="8229600" cy="1828800"/>
          </a:xfrm>
          <a:prstGeom prst="rect">
            <a:avLst/>
          </a:prstGeom>
          <a:noFill/>
          <a:ln>
            <a:noFill/>
          </a:ln>
        </p:spPr>
        <p:txBody>
          <a:bodyPr spcFirstLastPara="1" wrap="square" lIns="45700" tIns="0" rIns="45700" bIns="0" anchor="b" anchorCtr="0">
            <a:normAutofit/>
          </a:bodyPr>
          <a:lstStyle>
            <a:lvl1pPr lvl="0" algn="ctr">
              <a:lnSpc>
                <a:spcPct val="100000"/>
              </a:lnSpc>
              <a:spcBef>
                <a:spcPts val="0"/>
              </a:spcBef>
              <a:spcAft>
                <a:spcPts val="0"/>
              </a:spcAft>
              <a:buClr>
                <a:srgbClr val="EAD594"/>
              </a:buClr>
              <a:buSzPts val="4800"/>
              <a:buFont typeface="Lucida Sans"/>
              <a:buNone/>
              <a:defRPr sz="4800" b="1" cap="none">
                <a:solidFill>
                  <a:srgbClr val="EAD59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3"/>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3"/>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3"/>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
        <p:nvSpPr>
          <p:cNvPr id="31" name="Google Shape;31;p43"/>
          <p:cNvSpPr txBox="1">
            <a:spLocks noGrp="1"/>
          </p:cNvSpPr>
          <p:nvPr>
            <p:ph type="subTitle" idx="1"/>
          </p:nvPr>
        </p:nvSpPr>
        <p:spPr>
          <a:xfrm>
            <a:off x="1371600" y="3331698"/>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560"/>
              </a:spcBef>
              <a:spcAft>
                <a:spcPts val="0"/>
              </a:spcAft>
              <a:buSzPts val="1820"/>
              <a:buNone/>
              <a:defRPr>
                <a:solidFill>
                  <a:schemeClr val="lt1"/>
                </a:solidFill>
              </a:defRPr>
            </a:lvl1pPr>
            <a:lvl2pPr lvl="1" algn="ctr">
              <a:lnSpc>
                <a:spcPct val="100000"/>
              </a:lnSpc>
              <a:spcBef>
                <a:spcPts val="360"/>
              </a:spcBef>
              <a:spcAft>
                <a:spcPts val="0"/>
              </a:spcAft>
              <a:buSzPts val="1440"/>
              <a:buNone/>
              <a:defRPr/>
            </a:lvl2pPr>
            <a:lvl3pPr lvl="2" algn="ctr">
              <a:lnSpc>
                <a:spcPct val="100000"/>
              </a:lnSpc>
              <a:spcBef>
                <a:spcPts val="360"/>
              </a:spcBef>
              <a:spcAft>
                <a:spcPts val="0"/>
              </a:spcAft>
              <a:buSzPts val="171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360"/>
              </a:spcBef>
              <a:spcAft>
                <a:spcPts val="0"/>
              </a:spcAft>
              <a:buSzPts val="1800"/>
              <a:buNone/>
              <a:defRPr/>
            </a:lvl6pPr>
            <a:lvl7pPr lvl="6" algn="ctr">
              <a:lnSpc>
                <a:spcPct val="100000"/>
              </a:lnSpc>
              <a:spcBef>
                <a:spcPts val="360"/>
              </a:spcBef>
              <a:spcAft>
                <a:spcPts val="0"/>
              </a:spcAft>
              <a:buSzPts val="180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32"/>
        <p:cNvGrpSpPr/>
        <p:nvPr/>
      </p:nvGrpSpPr>
      <p:grpSpPr>
        <a:xfrm>
          <a:off x="0" y="0"/>
          <a:ext cx="0" cy="0"/>
          <a:chOff x="0" y="0"/>
          <a:chExt cx="0" cy="0"/>
        </a:xfrm>
      </p:grpSpPr>
      <p:sp>
        <p:nvSpPr>
          <p:cNvPr id="33" name="Google Shape;33;p44"/>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4"/>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4"/>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45"/>
          <p:cNvSpPr txBox="1">
            <a:spLocks noGrp="1"/>
          </p:cNvSpPr>
          <p:nvPr>
            <p:ph type="title"/>
          </p:nvPr>
        </p:nvSpPr>
        <p:spPr>
          <a:xfrm>
            <a:off x="1600200" y="609600"/>
            <a:ext cx="7086600" cy="1828800"/>
          </a:xfrm>
          <a:prstGeom prst="rect">
            <a:avLst/>
          </a:prstGeom>
          <a:noFill/>
          <a:ln>
            <a:noFill/>
          </a:ln>
        </p:spPr>
        <p:txBody>
          <a:bodyPr spcFirstLastPara="1" wrap="square" lIns="91425" tIns="45700" rIns="91425" bIns="0" anchor="b" anchorCtr="0">
            <a:noAutofit/>
          </a:bodyPr>
          <a:lstStyle>
            <a:lvl1pPr lvl="0" algn="l">
              <a:lnSpc>
                <a:spcPct val="100000"/>
              </a:lnSpc>
              <a:spcBef>
                <a:spcPts val="0"/>
              </a:spcBef>
              <a:spcAft>
                <a:spcPts val="0"/>
              </a:spcAft>
              <a:buClr>
                <a:srgbClr val="DCC577"/>
              </a:buClr>
              <a:buSzPts val="4800"/>
              <a:buFont typeface="Lucida Sans"/>
              <a:buNone/>
              <a:defRPr sz="4800" b="1" cap="none">
                <a:solidFill>
                  <a:srgbClr val="DCC577"/>
                </a:solidFill>
                <a:latin typeface="Lucida Sans"/>
                <a:ea typeface="Lucida Sans"/>
                <a:cs typeface="Lucida Sans"/>
                <a:sym typeface="Lucida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5"/>
          <p:cNvSpPr txBox="1">
            <a:spLocks noGrp="1"/>
          </p:cNvSpPr>
          <p:nvPr>
            <p:ph type="body" idx="1"/>
          </p:nvPr>
        </p:nvSpPr>
        <p:spPr>
          <a:xfrm>
            <a:off x="1600200" y="2507786"/>
            <a:ext cx="7086600" cy="150971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00"/>
              </a:spcBef>
              <a:spcAft>
                <a:spcPts val="0"/>
              </a:spcAft>
              <a:buSzPts val="1300"/>
              <a:buNone/>
              <a:defRPr sz="2000">
                <a:solidFill>
                  <a:schemeClr val="lt1"/>
                </a:solidFill>
              </a:defRPr>
            </a:lvl1pPr>
            <a:lvl2pPr marL="914400" lvl="1" indent="-228600" algn="l">
              <a:lnSpc>
                <a:spcPct val="100000"/>
              </a:lnSpc>
              <a:spcBef>
                <a:spcPts val="360"/>
              </a:spcBef>
              <a:spcAft>
                <a:spcPts val="0"/>
              </a:spcAft>
              <a:buSzPts val="1440"/>
              <a:buNone/>
              <a:defRPr sz="1800">
                <a:solidFill>
                  <a:schemeClr val="lt1"/>
                </a:solidFill>
              </a:defRPr>
            </a:lvl2pPr>
            <a:lvl3pPr marL="1371600" lvl="2" indent="-228600" algn="l">
              <a:lnSpc>
                <a:spcPct val="100000"/>
              </a:lnSpc>
              <a:spcBef>
                <a:spcPts val="320"/>
              </a:spcBef>
              <a:spcAft>
                <a:spcPts val="0"/>
              </a:spcAft>
              <a:buSzPts val="1520"/>
              <a:buNone/>
              <a:defRPr sz="1600">
                <a:solidFill>
                  <a:schemeClr val="lt1"/>
                </a:solidFill>
              </a:defRPr>
            </a:lvl3pPr>
            <a:lvl4pPr marL="1828800" lvl="3" indent="-228600" algn="l">
              <a:lnSpc>
                <a:spcPct val="100000"/>
              </a:lnSpc>
              <a:spcBef>
                <a:spcPts val="280"/>
              </a:spcBef>
              <a:spcAft>
                <a:spcPts val="0"/>
              </a:spcAft>
              <a:buSzPts val="1400"/>
              <a:buNone/>
              <a:defRPr sz="1400">
                <a:solidFill>
                  <a:schemeClr val="lt1"/>
                </a:solidFill>
              </a:defRPr>
            </a:lvl4pPr>
            <a:lvl5pPr marL="2286000" lvl="4" indent="-228600" algn="l">
              <a:lnSpc>
                <a:spcPct val="100000"/>
              </a:lnSpc>
              <a:spcBef>
                <a:spcPts val="280"/>
              </a:spcBef>
              <a:spcAft>
                <a:spcPts val="0"/>
              </a:spcAft>
              <a:buSzPts val="1400"/>
              <a:buNone/>
              <a:defRPr sz="1400">
                <a:solidFill>
                  <a:schemeClr val="lt1"/>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9" name="Google Shape;39;p45"/>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5"/>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5"/>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42"/>
        <p:cNvGrpSpPr/>
        <p:nvPr/>
      </p:nvGrpSpPr>
      <p:grpSpPr>
        <a:xfrm>
          <a:off x="0" y="0"/>
          <a:ext cx="0" cy="0"/>
          <a:chOff x="0" y="0"/>
          <a:chExt cx="0" cy="0"/>
        </a:xfrm>
      </p:grpSpPr>
      <p:sp>
        <p:nvSpPr>
          <p:cNvPr id="43" name="Google Shape;43;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EAD59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35915" algn="l">
              <a:lnSpc>
                <a:spcPct val="100000"/>
              </a:lnSpc>
              <a:spcBef>
                <a:spcPts val="520"/>
              </a:spcBef>
              <a:spcAft>
                <a:spcPts val="0"/>
              </a:spcAft>
              <a:buSzPts val="1690"/>
              <a:buChar char="▣"/>
              <a:defRPr sz="2600"/>
            </a:lvl1pPr>
            <a:lvl2pPr marL="914400" lvl="1" indent="-350519" algn="l">
              <a:lnSpc>
                <a:spcPct val="100000"/>
              </a:lnSpc>
              <a:spcBef>
                <a:spcPts val="480"/>
              </a:spcBef>
              <a:spcAft>
                <a:spcPts val="0"/>
              </a:spcAft>
              <a:buSzPts val="1920"/>
              <a:buChar char="◼"/>
              <a:defRPr sz="2400"/>
            </a:lvl2pPr>
            <a:lvl3pPr marL="1371600" lvl="2" indent="-349250" algn="l">
              <a:lnSpc>
                <a:spcPct val="100000"/>
              </a:lnSpc>
              <a:spcBef>
                <a:spcPts val="400"/>
              </a:spcBef>
              <a:spcAft>
                <a:spcPts val="0"/>
              </a:spcAft>
              <a:buSzPts val="19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5" name="Google Shape;45;p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35915" algn="l">
              <a:lnSpc>
                <a:spcPct val="100000"/>
              </a:lnSpc>
              <a:spcBef>
                <a:spcPts val="520"/>
              </a:spcBef>
              <a:spcAft>
                <a:spcPts val="0"/>
              </a:spcAft>
              <a:buSzPts val="1690"/>
              <a:buChar char="▣"/>
              <a:defRPr sz="2600"/>
            </a:lvl1pPr>
            <a:lvl2pPr marL="914400" lvl="1" indent="-350519" algn="l">
              <a:lnSpc>
                <a:spcPct val="100000"/>
              </a:lnSpc>
              <a:spcBef>
                <a:spcPts val="480"/>
              </a:spcBef>
              <a:spcAft>
                <a:spcPts val="0"/>
              </a:spcAft>
              <a:buSzPts val="1920"/>
              <a:buChar char="◼"/>
              <a:defRPr sz="2400"/>
            </a:lvl2pPr>
            <a:lvl3pPr marL="1371600" lvl="2" indent="-349250" algn="l">
              <a:lnSpc>
                <a:spcPct val="100000"/>
              </a:lnSpc>
              <a:spcBef>
                <a:spcPts val="400"/>
              </a:spcBef>
              <a:spcAft>
                <a:spcPts val="0"/>
              </a:spcAft>
              <a:buSzPts val="19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6" name="Google Shape;46;p46"/>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EAD594"/>
              </a:buClr>
              <a:buSzPts val="41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7"/>
          <p:cNvSpPr txBox="1">
            <a:spLocks noGrp="1"/>
          </p:cNvSpPr>
          <p:nvPr>
            <p:ph type="body" idx="1"/>
          </p:nvPr>
        </p:nvSpPr>
        <p:spPr>
          <a:xfrm>
            <a:off x="457200" y="1535112"/>
            <a:ext cx="4040188" cy="750887"/>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480"/>
              </a:spcBef>
              <a:spcAft>
                <a:spcPts val="0"/>
              </a:spcAft>
              <a:buSzPts val="1560"/>
              <a:buNone/>
              <a:defRPr sz="2400" b="0" cap="none">
                <a:solidFill>
                  <a:schemeClr val="lt1"/>
                </a:solidFill>
              </a:defRPr>
            </a:lvl1pPr>
            <a:lvl2pPr marL="914400" lvl="1" indent="-228600" algn="l">
              <a:lnSpc>
                <a:spcPct val="100000"/>
              </a:lnSpc>
              <a:spcBef>
                <a:spcPts val="400"/>
              </a:spcBef>
              <a:spcAft>
                <a:spcPts val="0"/>
              </a:spcAft>
              <a:buSzPts val="1600"/>
              <a:buNone/>
              <a:defRPr sz="2000" b="1"/>
            </a:lvl2pPr>
            <a:lvl3pPr marL="1371600" lvl="2" indent="-228600" algn="l">
              <a:lnSpc>
                <a:spcPct val="100000"/>
              </a:lnSpc>
              <a:spcBef>
                <a:spcPts val="360"/>
              </a:spcBef>
              <a:spcAft>
                <a:spcPts val="0"/>
              </a:spcAft>
              <a:buSzPts val="171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 name="Google Shape;52;p47"/>
          <p:cNvSpPr txBox="1">
            <a:spLocks noGrp="1"/>
          </p:cNvSpPr>
          <p:nvPr>
            <p:ph type="body" idx="2"/>
          </p:nvPr>
        </p:nvSpPr>
        <p:spPr>
          <a:xfrm>
            <a:off x="4645025" y="1535112"/>
            <a:ext cx="4041775" cy="750887"/>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480"/>
              </a:spcBef>
              <a:spcAft>
                <a:spcPts val="0"/>
              </a:spcAft>
              <a:buSzPts val="1560"/>
              <a:buNone/>
              <a:defRPr sz="2400" b="0" cap="none">
                <a:solidFill>
                  <a:schemeClr val="lt1"/>
                </a:solidFill>
              </a:defRPr>
            </a:lvl1pPr>
            <a:lvl2pPr marL="914400" lvl="1" indent="-228600" algn="l">
              <a:lnSpc>
                <a:spcPct val="100000"/>
              </a:lnSpc>
              <a:spcBef>
                <a:spcPts val="400"/>
              </a:spcBef>
              <a:spcAft>
                <a:spcPts val="0"/>
              </a:spcAft>
              <a:buSzPts val="1600"/>
              <a:buNone/>
              <a:defRPr sz="2000" b="1"/>
            </a:lvl2pPr>
            <a:lvl3pPr marL="1371600" lvl="2" indent="-228600" algn="l">
              <a:lnSpc>
                <a:spcPct val="100000"/>
              </a:lnSpc>
              <a:spcBef>
                <a:spcPts val="360"/>
              </a:spcBef>
              <a:spcAft>
                <a:spcPts val="0"/>
              </a:spcAft>
              <a:buSzPts val="171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3" name="Google Shape;53;p47"/>
          <p:cNvSpPr txBox="1">
            <a:spLocks noGrp="1"/>
          </p:cNvSpPr>
          <p:nvPr>
            <p:ph type="body" idx="3"/>
          </p:nvPr>
        </p:nvSpPr>
        <p:spPr>
          <a:xfrm>
            <a:off x="457200" y="2362200"/>
            <a:ext cx="4040188" cy="3763963"/>
          </a:xfrm>
          <a:prstGeom prst="rect">
            <a:avLst/>
          </a:prstGeom>
          <a:noFill/>
          <a:ln>
            <a:noFill/>
          </a:ln>
        </p:spPr>
        <p:txBody>
          <a:bodyPr spcFirstLastPara="1" wrap="square" lIns="91425" tIns="45700" rIns="91425" bIns="45700" anchor="t" anchorCtr="0">
            <a:normAutofit/>
          </a:bodyPr>
          <a:lstStyle>
            <a:lvl1pPr marL="457200" lvl="0" indent="-327660" algn="l">
              <a:lnSpc>
                <a:spcPct val="100000"/>
              </a:lnSpc>
              <a:spcBef>
                <a:spcPts val="480"/>
              </a:spcBef>
              <a:spcAft>
                <a:spcPts val="0"/>
              </a:spcAft>
              <a:buSzPts val="1560"/>
              <a:buChar char="▣"/>
              <a:defRPr sz="2400"/>
            </a:lvl1pPr>
            <a:lvl2pPr marL="914400" lvl="1" indent="-330200" algn="l">
              <a:lnSpc>
                <a:spcPct val="100000"/>
              </a:lnSpc>
              <a:spcBef>
                <a:spcPts val="400"/>
              </a:spcBef>
              <a:spcAft>
                <a:spcPts val="0"/>
              </a:spcAft>
              <a:buSzPts val="1600"/>
              <a:buChar char="◼"/>
              <a:defRPr sz="2000"/>
            </a:lvl2pPr>
            <a:lvl3pPr marL="1371600" lvl="2" indent="-337185" algn="l">
              <a:lnSpc>
                <a:spcPct val="100000"/>
              </a:lnSpc>
              <a:spcBef>
                <a:spcPts val="360"/>
              </a:spcBef>
              <a:spcAft>
                <a:spcPts val="0"/>
              </a:spcAft>
              <a:buSzPts val="171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4" name="Google Shape;54;p47"/>
          <p:cNvSpPr txBox="1">
            <a:spLocks noGrp="1"/>
          </p:cNvSpPr>
          <p:nvPr>
            <p:ph type="body" idx="4"/>
          </p:nvPr>
        </p:nvSpPr>
        <p:spPr>
          <a:xfrm>
            <a:off x="4645025" y="2362200"/>
            <a:ext cx="4041775" cy="3763963"/>
          </a:xfrm>
          <a:prstGeom prst="rect">
            <a:avLst/>
          </a:prstGeom>
          <a:noFill/>
          <a:ln>
            <a:noFill/>
          </a:ln>
        </p:spPr>
        <p:txBody>
          <a:bodyPr spcFirstLastPara="1" wrap="square" lIns="91425" tIns="45700" rIns="91425" bIns="45700" anchor="t" anchorCtr="0">
            <a:normAutofit/>
          </a:bodyPr>
          <a:lstStyle>
            <a:lvl1pPr marL="457200" lvl="0" indent="-327660" algn="l">
              <a:lnSpc>
                <a:spcPct val="100000"/>
              </a:lnSpc>
              <a:spcBef>
                <a:spcPts val="480"/>
              </a:spcBef>
              <a:spcAft>
                <a:spcPts val="0"/>
              </a:spcAft>
              <a:buSzPts val="1560"/>
              <a:buChar char="▣"/>
              <a:defRPr sz="2400"/>
            </a:lvl1pPr>
            <a:lvl2pPr marL="914400" lvl="1" indent="-330200" algn="l">
              <a:lnSpc>
                <a:spcPct val="100000"/>
              </a:lnSpc>
              <a:spcBef>
                <a:spcPts val="400"/>
              </a:spcBef>
              <a:spcAft>
                <a:spcPts val="0"/>
              </a:spcAft>
              <a:buSzPts val="1600"/>
              <a:buChar char="◼"/>
              <a:defRPr sz="2000"/>
            </a:lvl2pPr>
            <a:lvl3pPr marL="1371600" lvl="2" indent="-337185" algn="l">
              <a:lnSpc>
                <a:spcPct val="100000"/>
              </a:lnSpc>
              <a:spcBef>
                <a:spcPts val="360"/>
              </a:spcBef>
              <a:spcAft>
                <a:spcPts val="0"/>
              </a:spcAft>
              <a:buSzPts val="171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5" name="Google Shape;55;p47"/>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7"/>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7"/>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4DB8A"/>
              </a:buClr>
              <a:buSzPts val="2200"/>
              <a:buFont typeface="Lucida Sans"/>
              <a:buNone/>
              <a:defRPr sz="2200" b="0">
                <a:solidFill>
                  <a:srgbClr val="F4DB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8"/>
          <p:cNvSpPr txBox="1">
            <a:spLocks noGrp="1"/>
          </p:cNvSpPr>
          <p:nvPr>
            <p:ph type="body" idx="1"/>
          </p:nvPr>
        </p:nvSpPr>
        <p:spPr>
          <a:xfrm>
            <a:off x="457200" y="1524000"/>
            <a:ext cx="3008313" cy="46021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910"/>
              <a:buNone/>
              <a:defRPr sz="1400"/>
            </a:lvl1pPr>
            <a:lvl2pPr marL="914400" lvl="1" indent="-228600" algn="l">
              <a:lnSpc>
                <a:spcPct val="100000"/>
              </a:lnSpc>
              <a:spcBef>
                <a:spcPts val="240"/>
              </a:spcBef>
              <a:spcAft>
                <a:spcPts val="0"/>
              </a:spcAft>
              <a:buSzPts val="960"/>
              <a:buNone/>
              <a:defRPr sz="1200"/>
            </a:lvl2pPr>
            <a:lvl3pPr marL="1371600" lvl="2" indent="-228600" algn="l">
              <a:lnSpc>
                <a:spcPct val="100000"/>
              </a:lnSpc>
              <a:spcBef>
                <a:spcPts val="200"/>
              </a:spcBef>
              <a:spcAft>
                <a:spcPts val="0"/>
              </a:spcAft>
              <a:buSzPts val="95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1" name="Google Shape;61;p48"/>
          <p:cNvSpPr txBox="1">
            <a:spLocks noGrp="1"/>
          </p:cNvSpPr>
          <p:nvPr>
            <p:ph type="body" idx="2"/>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35915" algn="l">
              <a:lnSpc>
                <a:spcPct val="100000"/>
              </a:lnSpc>
              <a:spcBef>
                <a:spcPts val="520"/>
              </a:spcBef>
              <a:spcAft>
                <a:spcPts val="0"/>
              </a:spcAft>
              <a:buSzPts val="1690"/>
              <a:buChar char="▣"/>
              <a:defRPr sz="2600"/>
            </a:lvl1pPr>
            <a:lvl2pPr marL="914400" lvl="1" indent="-350519" algn="l">
              <a:lnSpc>
                <a:spcPct val="100000"/>
              </a:lnSpc>
              <a:spcBef>
                <a:spcPts val="480"/>
              </a:spcBef>
              <a:spcAft>
                <a:spcPts val="0"/>
              </a:spcAft>
              <a:buSzPts val="1920"/>
              <a:buChar char="◼"/>
              <a:defRPr sz="2400"/>
            </a:lvl2pPr>
            <a:lvl3pPr marL="1371600" lvl="2" indent="-361314" algn="l">
              <a:lnSpc>
                <a:spcPct val="100000"/>
              </a:lnSpc>
              <a:spcBef>
                <a:spcPts val="440"/>
              </a:spcBef>
              <a:spcAft>
                <a:spcPts val="0"/>
              </a:spcAft>
              <a:buSzPts val="2090"/>
              <a:buChar char="?"/>
              <a:defRPr sz="2200"/>
            </a:lvl3pPr>
            <a:lvl4pPr marL="1828800" lvl="3" indent="-355600" algn="l">
              <a:lnSpc>
                <a:spcPct val="100000"/>
              </a:lnSpc>
              <a:spcBef>
                <a:spcPts val="400"/>
              </a:spcBef>
              <a:spcAft>
                <a:spcPts val="0"/>
              </a:spcAft>
              <a:buSzPts val="2000"/>
              <a:buChar char="?"/>
              <a:defRPr sz="20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2" name="Google Shape;62;p48"/>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8"/>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8"/>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49"/>
          <p:cNvSpPr txBox="1">
            <a:spLocks noGrp="1"/>
          </p:cNvSpPr>
          <p:nvPr>
            <p:ph type="title"/>
          </p:nvPr>
        </p:nvSpPr>
        <p:spPr>
          <a:xfrm>
            <a:off x="1828800" y="609600"/>
            <a:ext cx="5486400" cy="522288"/>
          </a:xfrm>
          <a:prstGeom prst="rect">
            <a:avLst/>
          </a:prstGeom>
          <a:noFill/>
          <a:ln>
            <a:noFill/>
          </a:ln>
        </p:spPr>
        <p:txBody>
          <a:bodyPr spcFirstLastPara="1" wrap="square" lIns="45700" tIns="45700" rIns="45700" bIns="0" anchor="b" anchorCtr="0">
            <a:normAutofit/>
          </a:bodyPr>
          <a:lstStyle>
            <a:lvl1pPr lvl="0" algn="ctr">
              <a:lnSpc>
                <a:spcPct val="100000"/>
              </a:lnSpc>
              <a:spcBef>
                <a:spcPts val="0"/>
              </a:spcBef>
              <a:spcAft>
                <a:spcPts val="0"/>
              </a:spcAft>
              <a:buClr>
                <a:srgbClr val="EAD594"/>
              </a:buClr>
              <a:buSzPts val="2000"/>
              <a:buFont typeface="Lucida Sans"/>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9"/>
          <p:cNvSpPr>
            <a:spLocks noGrp="1"/>
          </p:cNvSpPr>
          <p:nvPr>
            <p:ph type="pic" idx="2"/>
          </p:nvPr>
        </p:nvSpPr>
        <p:spPr>
          <a:xfrm>
            <a:off x="1828800" y="1831975"/>
            <a:ext cx="5486400" cy="3962400"/>
          </a:xfrm>
          <a:prstGeom prst="rect">
            <a:avLst/>
          </a:prstGeom>
          <a:solidFill>
            <a:schemeClr val="dk2"/>
          </a:solidFill>
          <a:ln w="44450" cap="sq" cmpd="sng">
            <a:solidFill>
              <a:srgbClr val="FFFFFF"/>
            </a:solidFill>
            <a:prstDash val="solid"/>
            <a:miter lim="800000"/>
            <a:headEnd type="none" w="sm" len="sm"/>
            <a:tailEnd type="none" w="sm" len="sm"/>
          </a:ln>
          <a:effectLst>
            <a:outerShdw blurRad="190500" dist="228600" dir="2700000" sy="90000">
              <a:srgbClr val="000000">
                <a:alpha val="24313"/>
              </a:srgbClr>
            </a:outerShdw>
          </a:effectLst>
        </p:spPr>
      </p:sp>
      <p:sp>
        <p:nvSpPr>
          <p:cNvPr id="68" name="Google Shape;68;p49"/>
          <p:cNvSpPr txBox="1">
            <a:spLocks noGrp="1"/>
          </p:cNvSpPr>
          <p:nvPr>
            <p:ph type="body" idx="1"/>
          </p:nvPr>
        </p:nvSpPr>
        <p:spPr>
          <a:xfrm>
            <a:off x="1828800" y="1166787"/>
            <a:ext cx="5486400" cy="530352"/>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280"/>
              </a:spcBef>
              <a:spcAft>
                <a:spcPts val="0"/>
              </a:spcAft>
              <a:buSzPts val="910"/>
              <a:buNone/>
              <a:defRPr sz="1400"/>
            </a:lvl1pPr>
            <a:lvl2pPr marL="914400" lvl="1" indent="-289560" algn="l">
              <a:lnSpc>
                <a:spcPct val="100000"/>
              </a:lnSpc>
              <a:spcBef>
                <a:spcPts val="240"/>
              </a:spcBef>
              <a:spcAft>
                <a:spcPts val="0"/>
              </a:spcAft>
              <a:buSzPts val="960"/>
              <a:buChar char="◼"/>
              <a:defRPr sz="1200"/>
            </a:lvl2pPr>
            <a:lvl3pPr marL="1371600" lvl="2" indent="-288925" algn="l">
              <a:lnSpc>
                <a:spcPct val="100000"/>
              </a:lnSpc>
              <a:spcBef>
                <a:spcPts val="200"/>
              </a:spcBef>
              <a:spcAft>
                <a:spcPts val="0"/>
              </a:spcAft>
              <a:buSzPts val="950"/>
              <a:buChar char="?"/>
              <a:defRPr sz="1000"/>
            </a:lvl3pPr>
            <a:lvl4pPr marL="1828800" lvl="3" indent="-285750" algn="l">
              <a:lnSpc>
                <a:spcPct val="100000"/>
              </a:lnSpc>
              <a:spcBef>
                <a:spcPts val="180"/>
              </a:spcBef>
              <a:spcAft>
                <a:spcPts val="0"/>
              </a:spcAft>
              <a:buSzPts val="900"/>
              <a:buChar char="?"/>
              <a:defRPr sz="900"/>
            </a:lvl4pPr>
            <a:lvl5pPr marL="2286000" lvl="4" indent="-285750" algn="l">
              <a:lnSpc>
                <a:spcPct val="100000"/>
              </a:lnSpc>
              <a:spcBef>
                <a:spcPts val="180"/>
              </a:spcBef>
              <a:spcAft>
                <a:spcPts val="0"/>
              </a:spcAft>
              <a:buSzPts val="900"/>
              <a:buChar char="■"/>
              <a:defRPr sz="900"/>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9" name="Google Shape;69;p49"/>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9"/>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9"/>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EAD594"/>
              </a:buClr>
              <a:buSzPts val="4100"/>
              <a:buFont typeface="Lucida Sans"/>
              <a:buNone/>
              <a:defRPr sz="4100" b="1" i="0" u="none" strike="noStrike" cap="none">
                <a:solidFill>
                  <a:srgbClr val="EAD594"/>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457200" y="1600200"/>
            <a:ext cx="8229600" cy="4709160"/>
          </a:xfrm>
          <a:prstGeom prst="rect">
            <a:avLst/>
          </a:prstGeom>
          <a:noFill/>
          <a:ln>
            <a:noFill/>
          </a:ln>
        </p:spPr>
        <p:txBody>
          <a:bodyPr spcFirstLastPara="1" wrap="square" lIns="91425" tIns="45700" rIns="91425" bIns="45700" anchor="t" anchorCtr="0">
            <a:normAutofit/>
          </a:bodyPr>
          <a:lstStyle>
            <a:lvl1pPr marL="457200" marR="0" lvl="0" indent="-344170" algn="l" rtl="0">
              <a:lnSpc>
                <a:spcPct val="100000"/>
              </a:lnSpc>
              <a:spcBef>
                <a:spcPts val="560"/>
              </a:spcBef>
              <a:spcAft>
                <a:spcPts val="0"/>
              </a:spcAft>
              <a:buClr>
                <a:srgbClr val="F9F9F9"/>
              </a:buClr>
              <a:buSzPts val="1820"/>
              <a:buFont typeface="Noto Sans Symbols"/>
              <a:buChar char="▣"/>
              <a:defRPr sz="2800" b="0" i="0" u="none" strike="noStrike" cap="none">
                <a:solidFill>
                  <a:schemeClr val="lt1"/>
                </a:solidFill>
                <a:latin typeface="Book Antiqua"/>
                <a:ea typeface="Book Antiqua"/>
                <a:cs typeface="Book Antiqua"/>
                <a:sym typeface="Book Antiqua"/>
              </a:defRPr>
            </a:lvl1pPr>
            <a:lvl2pPr marL="914400" marR="0" lvl="1" indent="-350519" algn="l" rtl="0">
              <a:lnSpc>
                <a:spcPct val="100000"/>
              </a:lnSpc>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L="1371600" marR="0" lvl="2" indent="-361314" algn="l" rtl="0">
              <a:lnSpc>
                <a:spcPct val="100000"/>
              </a:lnSpc>
              <a:spcBef>
                <a:spcPts val="440"/>
              </a:spcBef>
              <a:spcAft>
                <a:spcPts val="0"/>
              </a:spcAft>
              <a:buClr>
                <a:schemeClr val="lt1"/>
              </a:buClr>
              <a:buSzPts val="2090"/>
              <a:buFont typeface="Noto Sans Symbols"/>
              <a:buChar char="🢭"/>
              <a:defRPr sz="2200" b="0" i="0" u="none" strike="noStrike" cap="none">
                <a:solidFill>
                  <a:schemeClr val="lt1"/>
                </a:solidFill>
                <a:latin typeface="Book Antiqua"/>
                <a:ea typeface="Book Antiqua"/>
                <a:cs typeface="Book Antiqua"/>
                <a:sym typeface="Book Antiqua"/>
              </a:defRPr>
            </a:lvl3pPr>
            <a:lvl4pPr marL="1828800" marR="0" lvl="3" indent="-355600" algn="l" rtl="0">
              <a:lnSpc>
                <a:spcPct val="100000"/>
              </a:lnSpc>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4pPr>
            <a:lvl5pPr marL="2286000" marR="0" lvl="4" indent="-355600" algn="l" rtl="0">
              <a:lnSpc>
                <a:spcPct val="100000"/>
              </a:lnSpc>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5pPr>
            <a:lvl6pPr marL="2743200" marR="0" lvl="5" indent="-342900" algn="l" rtl="0">
              <a:lnSpc>
                <a:spcPct val="100000"/>
              </a:lnSpc>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lnSpc>
                <a:spcPct val="100000"/>
              </a:lnSpc>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lnSpc>
                <a:spcPct val="100000"/>
              </a:lnSpc>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lnSpc>
                <a:spcPct val="100000"/>
              </a:lnSpc>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12" name="Google Shape;12;p40"/>
          <p:cNvSpPr txBox="1">
            <a:spLocks noGrp="1"/>
          </p:cNvSpPr>
          <p:nvPr>
            <p:ph type="dt" idx="10"/>
          </p:nvPr>
        </p:nvSpPr>
        <p:spPr>
          <a:xfrm>
            <a:off x="457200" y="6416675"/>
            <a:ext cx="2133600"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BABABA"/>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3" name="Google Shape;13;p40"/>
          <p:cNvSpPr txBox="1">
            <a:spLocks noGrp="1"/>
          </p:cNvSpPr>
          <p:nvPr>
            <p:ph type="ftr" idx="11"/>
          </p:nvPr>
        </p:nvSpPr>
        <p:spPr>
          <a:xfrm>
            <a:off x="3124200" y="6416675"/>
            <a:ext cx="2895600" cy="365125"/>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BABABA"/>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4" name="Google Shape;14;p40"/>
          <p:cNvSpPr txBox="1">
            <a:spLocks noGrp="1"/>
          </p:cNvSpPr>
          <p:nvPr>
            <p:ph type="sldNum" idx="12"/>
          </p:nvPr>
        </p:nvSpPr>
        <p:spPr>
          <a:xfrm>
            <a:off x="7924800" y="6416675"/>
            <a:ext cx="762000" cy="365125"/>
          </a:xfrm>
          <a:prstGeom prst="rect">
            <a:avLst/>
          </a:prstGeom>
          <a:noFill/>
          <a:ln>
            <a:noFill/>
          </a:ln>
        </p:spPr>
        <p:txBody>
          <a:bodyPr spcFirstLastPara="1" wrap="square" lIns="0" tIns="45700" rIns="0" bIns="4570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it.wikipedia.org/wiki/Universit%C3%A0"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972616" y="-23101"/>
            <a:ext cx="10441160" cy="6949815"/>
          </a:xfrm>
          <a:prstGeom prst="rect">
            <a:avLst/>
          </a:prstGeom>
          <a:noFill/>
          <a:ln>
            <a:noFill/>
          </a:ln>
        </p:spPr>
      </p:pic>
      <p:sp>
        <p:nvSpPr>
          <p:cNvPr id="89" name="Google Shape;89;p1"/>
          <p:cNvSpPr txBox="1"/>
          <p:nvPr/>
        </p:nvSpPr>
        <p:spPr>
          <a:xfrm>
            <a:off x="2145130" y="323364"/>
            <a:ext cx="476842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Bodoni"/>
                <a:ea typeface="Bodoni"/>
                <a:cs typeface="Bodoni"/>
                <a:sym typeface="Bodoni"/>
              </a:rPr>
              <a:t>A.S. 2012-2013 - Liceo Ginnasio «E.Q. Visconti»</a:t>
            </a:r>
            <a:br>
              <a:rPr lang="it-IT" sz="1800" b="0" i="0" u="none" strike="noStrike" cap="none">
                <a:solidFill>
                  <a:schemeClr val="dk1"/>
                </a:solidFill>
                <a:latin typeface="Bodoni"/>
                <a:ea typeface="Bodoni"/>
                <a:cs typeface="Bodoni"/>
                <a:sym typeface="Bodoni"/>
              </a:rPr>
            </a:br>
            <a:r>
              <a:rPr lang="it-IT" sz="1800" b="0" i="0" u="none" strike="noStrike" cap="none">
                <a:solidFill>
                  <a:schemeClr val="dk1"/>
                </a:solidFill>
                <a:latin typeface="Bodoni"/>
                <a:ea typeface="Bodoni"/>
                <a:cs typeface="Bodoni"/>
                <a:sym typeface="Bodoni"/>
              </a:rPr>
              <a:t>\</a:t>
            </a:r>
            <a:endParaRPr sz="1400" b="0" i="0" u="none" strike="noStrike" cap="none">
              <a:solidFill>
                <a:srgbClr val="000000"/>
              </a:solidFill>
              <a:latin typeface="Arial"/>
              <a:ea typeface="Arial"/>
              <a:cs typeface="Arial"/>
              <a:sym typeface="Arial"/>
            </a:endParaRPr>
          </a:p>
        </p:txBody>
      </p:sp>
      <p:sp>
        <p:nvSpPr>
          <p:cNvPr id="90" name="Google Shape;90;p1"/>
          <p:cNvSpPr txBox="1"/>
          <p:nvPr/>
        </p:nvSpPr>
        <p:spPr>
          <a:xfrm>
            <a:off x="-58028" y="1034537"/>
            <a:ext cx="7682700" cy="646500"/>
          </a:xfrm>
          <a:prstGeom prst="rect">
            <a:avLst/>
          </a:prstGeom>
          <a:solidFill>
            <a:schemeClr val="lt1">
              <a:alpha val="54509"/>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Aparajita"/>
                <a:ea typeface="Aparajita"/>
                <a:cs typeface="Aparajita"/>
                <a:sym typeface="Aparajita"/>
              </a:rPr>
              <a:t>PROGETTO REGIONE LAZIO – UFFICIO SCOLASTICO REGIONALE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Aparajita"/>
                <a:ea typeface="Aparajita"/>
                <a:cs typeface="Aparajita"/>
                <a:sym typeface="Aparajita"/>
              </a:rPr>
              <a:t>FONDAZIONE MUSEO DELLA SHOAH</a:t>
            </a: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294064" y="2400851"/>
            <a:ext cx="9238426" cy="2108269"/>
          </a:xfrm>
          <a:prstGeom prst="rect">
            <a:avLst/>
          </a:prstGeom>
          <a:solidFill>
            <a:schemeClr val="lt1">
              <a:alpha val="6431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it-IT" sz="2000" b="1" i="0" u="none" strike="noStrike" cap="none">
                <a:solidFill>
                  <a:schemeClr val="dk1"/>
                </a:solidFill>
                <a:latin typeface="Calibri"/>
                <a:ea typeface="Calibri"/>
                <a:cs typeface="Calibri"/>
                <a:sym typeface="Calibri"/>
              </a:rPr>
              <a:t>LA GEOGRAFIA DELLA MEMORIA NEL LAZIO: «LE FRASCHETTE DI ALATRI»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it-IT" sz="4800" b="1" i="0" u="none" strike="noStrike" cap="none">
                <a:solidFill>
                  <a:schemeClr val="dk1"/>
                </a:solidFill>
                <a:latin typeface="Calibri"/>
                <a:ea typeface="Calibri"/>
                <a:cs typeface="Calibri"/>
                <a:sym typeface="Calibri"/>
              </a:rPr>
              <a:t>DAL CONFINE AL CONFINO</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600"/>
              </a:spcBef>
              <a:spcAft>
                <a:spcPts val="0"/>
              </a:spcAft>
              <a:buClr>
                <a:srgbClr val="000000"/>
              </a:buClr>
              <a:buSzPts val="2000"/>
              <a:buFont typeface="Arial"/>
              <a:buNone/>
            </a:pPr>
            <a:r>
              <a:rPr lang="it-IT" sz="2000" b="1" i="0" u="none" strike="noStrike" cap="none">
                <a:solidFill>
                  <a:schemeClr val="dk1"/>
                </a:solidFill>
                <a:latin typeface="Calibri"/>
                <a:ea typeface="Calibri"/>
                <a:cs typeface="Calibri"/>
                <a:sym typeface="Calibri"/>
              </a:rPr>
              <a:t>Legislazione e sistemi di deportazione durante il Ventennio</a:t>
            </a:r>
            <a:br>
              <a:rPr lang="it-IT" sz="2000" b="0" i="0" u="none" strike="noStrike" cap="none">
                <a:solidFill>
                  <a:schemeClr val="dk1"/>
                </a:solidFill>
                <a:latin typeface="Book Antiqua"/>
                <a:ea typeface="Book Antiqua"/>
                <a:cs typeface="Book Antiqua"/>
                <a:sym typeface="Book Antiqua"/>
              </a:rPr>
            </a:br>
            <a:endParaRPr sz="2000" b="1" i="0" u="none" strike="noStrike" cap="none">
              <a:solidFill>
                <a:schemeClr val="dk1"/>
              </a:solidFill>
              <a:latin typeface="Calibri"/>
              <a:ea typeface="Calibri"/>
              <a:cs typeface="Calibri"/>
              <a:sym typeface="Calibri"/>
            </a:endParaRPr>
          </a:p>
        </p:txBody>
      </p:sp>
      <p:sp>
        <p:nvSpPr>
          <p:cNvPr id="92" name="Google Shape;92;p1"/>
          <p:cNvSpPr txBox="1"/>
          <p:nvPr/>
        </p:nvSpPr>
        <p:spPr>
          <a:xfrm>
            <a:off x="3253414" y="5877272"/>
            <a:ext cx="2246129" cy="461665"/>
          </a:xfrm>
          <a:prstGeom prst="rect">
            <a:avLst/>
          </a:prstGeom>
          <a:solidFill>
            <a:schemeClr val="lt1">
              <a:alpha val="3254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chemeClr val="lt1"/>
                </a:solidFill>
                <a:latin typeface="Book Antiqua"/>
                <a:ea typeface="Book Antiqua"/>
                <a:cs typeface="Book Antiqua"/>
                <a:sym typeface="Book Antiqua"/>
              </a:rPr>
              <a:t>Sergio Petrella</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0" descr="http://siba2.unisalento.it/moneta/images/fasci_siciliani.jpg"/>
          <p:cNvPicPr preferRelativeResize="0"/>
          <p:nvPr/>
        </p:nvPicPr>
        <p:blipFill rotWithShape="1">
          <a:blip r:embed="rId3">
            <a:alphaModFix/>
          </a:blip>
          <a:srcRect t="28750"/>
          <a:stretch/>
        </p:blipFill>
        <p:spPr>
          <a:xfrm>
            <a:off x="0" y="0"/>
            <a:ext cx="9144000" cy="6858000"/>
          </a:xfrm>
          <a:prstGeom prst="rect">
            <a:avLst/>
          </a:prstGeom>
          <a:noFill/>
          <a:ln>
            <a:noFill/>
          </a:ln>
        </p:spPr>
      </p:pic>
      <p:sp>
        <p:nvSpPr>
          <p:cNvPr id="209" name="Google Shape;209;p10"/>
          <p:cNvSpPr txBox="1">
            <a:spLocks noGrp="1"/>
          </p:cNvSpPr>
          <p:nvPr>
            <p:ph type="title"/>
          </p:nvPr>
        </p:nvSpPr>
        <p:spPr>
          <a:xfrm>
            <a:off x="539552" y="1484784"/>
            <a:ext cx="8028384" cy="2660686"/>
          </a:xfrm>
          <a:prstGeom prst="rect">
            <a:avLst/>
          </a:prstGeom>
          <a:solidFill>
            <a:srgbClr val="F5F1DE">
              <a:alpha val="83529"/>
            </a:srgbClr>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ct val="100000"/>
              <a:buFont typeface="Lucida Sans"/>
              <a:buNone/>
            </a:pPr>
            <a:r>
              <a:rPr lang="it-IT" sz="1600" b="0">
                <a:solidFill>
                  <a:schemeClr val="dk1"/>
                </a:solidFill>
              </a:rPr>
              <a:t>Secondo Paola Carocci la tradizione repressiva ereditata dall’Italia liberale  è da far risalire addirittura al 1863 quando, con la </a:t>
            </a:r>
            <a:r>
              <a:rPr lang="it-IT" sz="1600">
                <a:solidFill>
                  <a:schemeClr val="dk1"/>
                </a:solidFill>
              </a:rPr>
              <a:t>Legge Pica </a:t>
            </a:r>
            <a:r>
              <a:rPr lang="it-IT" sz="1600" b="0">
                <a:solidFill>
                  <a:schemeClr val="dk1"/>
                </a:solidFill>
              </a:rPr>
              <a:t>e le varie leggi contro il brigantaggio meridionale, venne introdotto dal nell’ordinamento giudiziario italiano il </a:t>
            </a:r>
            <a:r>
              <a:rPr lang="it-IT" sz="1600">
                <a:solidFill>
                  <a:schemeClr val="dk1"/>
                </a:solidFill>
              </a:rPr>
              <a:t>domicilio coatto.</a:t>
            </a:r>
            <a:r>
              <a:rPr lang="it-IT" sz="1600" b="0">
                <a:solidFill>
                  <a:schemeClr val="dk1"/>
                </a:solidFill>
              </a:rPr>
              <a:t> Era lo strumento di repressione della criminalità comune che fu utilizzato largamente da Francesco Crispi, nel 1894 e nel 1898, come misura di controllo del dissenso politico e si dimostrò estremamente efficace perché impediva ogni contatto tra il condannato e il suo ambiente politico sociale di provenienza.</a:t>
            </a:r>
            <a:br>
              <a:rPr lang="it-IT" sz="1600" b="0">
                <a:solidFill>
                  <a:schemeClr val="dk1"/>
                </a:solidFill>
              </a:rPr>
            </a:br>
            <a:br>
              <a:rPr lang="it-IT" sz="1800" b="0">
                <a:solidFill>
                  <a:schemeClr val="dk1"/>
                </a:solidFill>
                <a:latin typeface="Calibri"/>
                <a:ea typeface="Calibri"/>
                <a:cs typeface="Calibri"/>
                <a:sym typeface="Calibri"/>
              </a:rPr>
            </a:br>
            <a:r>
              <a:rPr lang="it-IT" sz="1200" b="0">
                <a:solidFill>
                  <a:schemeClr val="dk1"/>
                </a:solidFill>
              </a:rPr>
              <a:t>Amedeo Osti Guerrazzi, Poliziotti (I direttori dei campi di concentramento italiani 1940-1943), ed. Cooper, 2004</a:t>
            </a:r>
            <a:endParaRPr/>
          </a:p>
        </p:txBody>
      </p:sp>
      <p:pic>
        <p:nvPicPr>
          <p:cNvPr id="210" name="Google Shape;210;p10" descr="http://www.alambicco.unito.it/A/Feb11/crispi.jpg"/>
          <p:cNvPicPr preferRelativeResize="0"/>
          <p:nvPr/>
        </p:nvPicPr>
        <p:blipFill rotWithShape="1">
          <a:blip r:embed="rId4">
            <a:alphaModFix/>
          </a:blip>
          <a:srcRect/>
          <a:stretch/>
        </p:blipFill>
        <p:spPr>
          <a:xfrm>
            <a:off x="1619672" y="4509120"/>
            <a:ext cx="1475572" cy="1806100"/>
          </a:xfrm>
          <a:prstGeom prst="rect">
            <a:avLst/>
          </a:prstGeom>
          <a:noFill/>
          <a:ln>
            <a:noFill/>
          </a:ln>
        </p:spPr>
      </p:pic>
      <p:sp>
        <p:nvSpPr>
          <p:cNvPr id="211" name="Google Shape;211;p10"/>
          <p:cNvSpPr/>
          <p:nvPr/>
        </p:nvSpPr>
        <p:spPr>
          <a:xfrm>
            <a:off x="3491880" y="4499338"/>
            <a:ext cx="4320480" cy="1815882"/>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Book Antiqua"/>
                <a:ea typeface="Book Antiqua"/>
                <a:cs typeface="Book Antiqua"/>
                <a:sym typeface="Book Antiqua"/>
              </a:rPr>
              <a:t>In materia di ordine sociale, il </a:t>
            </a:r>
            <a:r>
              <a:rPr lang="it-IT" sz="1400" b="1" i="0" u="none" strike="noStrike" cap="none">
                <a:solidFill>
                  <a:schemeClr val="dk1"/>
                </a:solidFill>
                <a:latin typeface="Book Antiqua"/>
                <a:ea typeface="Book Antiqua"/>
                <a:cs typeface="Book Antiqua"/>
                <a:sym typeface="Book Antiqua"/>
              </a:rPr>
              <a:t>governo Crispi </a:t>
            </a:r>
            <a:r>
              <a:rPr lang="it-IT" sz="1400" b="0" i="0" u="none" strike="noStrike" cap="none">
                <a:solidFill>
                  <a:schemeClr val="dk1"/>
                </a:solidFill>
                <a:latin typeface="Book Antiqua"/>
                <a:ea typeface="Book Antiqua"/>
                <a:cs typeface="Book Antiqua"/>
                <a:sym typeface="Book Antiqua"/>
              </a:rPr>
              <a:t>adotta delle misure repressive riguardanti le insurrezioni del'94, avvenute in Sicilia e in Lunigiana. La repressione militare è accompagnata anche da operazioni di polizia, che assumono dei tratti cruenti soprattutto nei confronti di circoli e leghe facenti capo al Partito Socialista.</a:t>
            </a:r>
            <a:br>
              <a:rPr lang="it-IT" sz="1400" b="0" i="0" u="none" strike="noStrike" cap="none">
                <a:solidFill>
                  <a:schemeClr val="dk1"/>
                </a:solidFill>
                <a:latin typeface="Book Antiqua"/>
                <a:ea typeface="Book Antiqua"/>
                <a:cs typeface="Book Antiqua"/>
                <a:sym typeface="Book Antiqua"/>
              </a:rPr>
            </a:br>
            <a:endParaRPr sz="1400" b="0" i="0" u="none" strike="noStrike" cap="none">
              <a:solidFill>
                <a:schemeClr val="dk1"/>
              </a:solidFill>
              <a:latin typeface="Book Antiqua"/>
              <a:ea typeface="Book Antiqua"/>
              <a:cs typeface="Book Antiqua"/>
              <a:sym typeface="Book Antiqua"/>
            </a:endParaRPr>
          </a:p>
        </p:txBody>
      </p:sp>
      <p:sp>
        <p:nvSpPr>
          <p:cNvPr id="212" name="Google Shape;212;p10"/>
          <p:cNvSpPr txBox="1"/>
          <p:nvPr/>
        </p:nvSpPr>
        <p:spPr>
          <a:xfrm>
            <a:off x="135672" y="332656"/>
            <a:ext cx="8900824" cy="634082"/>
          </a:xfrm>
          <a:prstGeom prst="rect">
            <a:avLst/>
          </a:prstGeom>
          <a:solidFill>
            <a:schemeClr val="lt1"/>
          </a:solidFill>
          <a:ln>
            <a:noFill/>
          </a:ln>
        </p:spPr>
        <p:txBody>
          <a:bodyPr spcFirstLastPara="1" wrap="square" lIns="91425" tIns="45700" rIns="91425" bIns="45700" anchor="ctr" anchorCtr="0">
            <a:normAutofit fontScale="97500"/>
          </a:bodyPr>
          <a:lstStyle/>
          <a:p>
            <a:pPr marL="0" marR="0" lvl="0" indent="0" algn="ctr" rtl="0">
              <a:lnSpc>
                <a:spcPct val="100000"/>
              </a:lnSpc>
              <a:spcBef>
                <a:spcPts val="0"/>
              </a:spcBef>
              <a:spcAft>
                <a:spcPts val="0"/>
              </a:spcAft>
              <a:buClr>
                <a:srgbClr val="C00000"/>
              </a:buClr>
              <a:buSzPct val="100000"/>
              <a:buFont typeface="Lucida Sans"/>
              <a:buNone/>
            </a:pPr>
            <a:r>
              <a:rPr lang="it-IT" sz="2400" b="1" i="0" u="none" strike="noStrike" cap="none">
                <a:solidFill>
                  <a:srgbClr val="C00000"/>
                </a:solidFill>
                <a:latin typeface="Lucida Sans"/>
                <a:ea typeface="Lucida Sans"/>
                <a:cs typeface="Lucida Sans"/>
                <a:sym typeface="Lucida Sans"/>
              </a:rPr>
              <a:t>Le origini storiche dei campi di concentramento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fade">
                                      <p:cBhvr>
                                        <p:cTn id="12" dur="500"/>
                                        <p:tgtEl>
                                          <p:spTgt spid="211"/>
                                        </p:tgtEl>
                                      </p:cBhvr>
                                    </p:animEffect>
                                  </p:childTnLst>
                                </p:cTn>
                              </p:par>
                              <p:par>
                                <p:cTn id="13" presetID="10" presetClass="entr" presetSubtype="0" fill="hold" nodeType="with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1115616" y="404664"/>
            <a:ext cx="7037784" cy="64807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5F1DE"/>
              </a:buClr>
              <a:buSzPts val="2400"/>
              <a:buFont typeface="Lucida Sans"/>
              <a:buNone/>
            </a:pPr>
            <a:r>
              <a:rPr lang="it-IT" sz="2400">
                <a:solidFill>
                  <a:srgbClr val="F5F1DE"/>
                </a:solidFill>
              </a:rPr>
              <a:t>Un po’ di storia della legislazione sui campi di concentramento</a:t>
            </a:r>
            <a:endParaRPr/>
          </a:p>
        </p:txBody>
      </p:sp>
      <p:sp>
        <p:nvSpPr>
          <p:cNvPr id="218" name="Google Shape;218;p11"/>
          <p:cNvSpPr txBox="1"/>
          <p:nvPr/>
        </p:nvSpPr>
        <p:spPr>
          <a:xfrm>
            <a:off x="539552" y="1412776"/>
            <a:ext cx="7990656" cy="461689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D4D99"/>
              </a:buClr>
              <a:buSzPts val="2048"/>
              <a:buFont typeface="Georgia"/>
              <a:buNone/>
            </a:pPr>
            <a:r>
              <a:rPr lang="it-IT" sz="1600" b="0" i="0" u="none" strike="noStrike" cap="none">
                <a:solidFill>
                  <a:schemeClr val="lt1"/>
                </a:solidFill>
                <a:latin typeface="Lucida Sans"/>
                <a:ea typeface="Lucida Sans"/>
                <a:cs typeface="Lucida Sans"/>
                <a:sym typeface="Lucida Sans"/>
              </a:rPr>
              <a:t>«…..Durante la Grande Guerra in Italia, l’applicazione </a:t>
            </a:r>
            <a:r>
              <a:rPr lang="it-IT" sz="1600" b="1" i="0" u="none" strike="noStrike" cap="none">
                <a:solidFill>
                  <a:srgbClr val="FF0000"/>
                </a:solidFill>
                <a:latin typeface="Lucida Sans"/>
                <a:ea typeface="Lucida Sans"/>
                <a:cs typeface="Lucida Sans"/>
                <a:sym typeface="Lucida Sans"/>
              </a:rPr>
              <a:t>dell’articolo 16 del rdl. 2 maggio 1915 n.634</a:t>
            </a:r>
            <a:r>
              <a:rPr lang="it-IT" sz="1600" b="0" i="0" u="none" strike="noStrike" cap="none">
                <a:solidFill>
                  <a:srgbClr val="FF0000"/>
                </a:solidFill>
                <a:latin typeface="Lucida Sans"/>
                <a:ea typeface="Lucida Sans"/>
                <a:cs typeface="Lucida Sans"/>
                <a:sym typeface="Lucida Sans"/>
              </a:rPr>
              <a:t> </a:t>
            </a:r>
            <a:r>
              <a:rPr lang="it-IT" sz="1600" b="0" i="0" u="none" strike="noStrike" cap="none">
                <a:solidFill>
                  <a:schemeClr val="lt1"/>
                </a:solidFill>
                <a:latin typeface="Lucida Sans"/>
                <a:ea typeface="Lucida Sans"/>
                <a:cs typeface="Lucida Sans"/>
                <a:sym typeface="Lucida Sans"/>
              </a:rPr>
              <a:t>concernente il soggiorno degli stranieri in Italia, portò all’isolamento in Sardegna dei sudditi dell’impero austriaco e all’allontanamento dalle zone di importanza bellica anche di cittadini italiani anarchici o sospettati di spionaggio.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7D4D99"/>
              </a:buClr>
              <a:buSzPts val="2048"/>
              <a:buFont typeface="Georgia"/>
              <a:buNone/>
            </a:pPr>
            <a:endParaRPr sz="1600" b="0" i="0" u="none" strike="noStrike" cap="none">
              <a:solidFill>
                <a:schemeClr val="lt1"/>
              </a:solidFill>
              <a:latin typeface="Lucida Sans"/>
              <a:ea typeface="Lucida Sans"/>
              <a:cs typeface="Lucida Sans"/>
              <a:sym typeface="Lucida Sans"/>
            </a:endParaRPr>
          </a:p>
          <a:p>
            <a:pPr marL="0" marR="0" lvl="0" indent="0" algn="just" rtl="0">
              <a:lnSpc>
                <a:spcPct val="100000"/>
              </a:lnSpc>
              <a:spcBef>
                <a:spcPts val="0"/>
              </a:spcBef>
              <a:spcAft>
                <a:spcPts val="0"/>
              </a:spcAft>
              <a:buClr>
                <a:srgbClr val="7D4D99"/>
              </a:buClr>
              <a:buSzPts val="2048"/>
              <a:buFont typeface="Georgia"/>
              <a:buNone/>
            </a:pPr>
            <a:r>
              <a:rPr lang="it-IT" sz="1600" b="0" i="0" u="none" strike="noStrike" cap="none">
                <a:solidFill>
                  <a:schemeClr val="lt1"/>
                </a:solidFill>
                <a:latin typeface="Lucida Sans"/>
                <a:ea typeface="Lucida Sans"/>
                <a:cs typeface="Lucida Sans"/>
                <a:sym typeface="Lucida Sans"/>
              </a:rPr>
              <a:t>Nel </a:t>
            </a:r>
            <a:r>
              <a:rPr lang="it-IT" sz="1600" b="1" i="0" u="none" strike="noStrike" cap="none">
                <a:solidFill>
                  <a:srgbClr val="FF0000"/>
                </a:solidFill>
                <a:latin typeface="Lucida Sans"/>
                <a:ea typeface="Lucida Sans"/>
                <a:cs typeface="Lucida Sans"/>
                <a:sym typeface="Lucida Sans"/>
              </a:rPr>
              <a:t>1925</a:t>
            </a:r>
            <a:r>
              <a:rPr lang="it-IT" sz="1600" b="0" i="0" u="none" strike="noStrike" cap="none">
                <a:solidFill>
                  <a:srgbClr val="FF0000"/>
                </a:solidFill>
                <a:latin typeface="Lucida Sans"/>
                <a:ea typeface="Lucida Sans"/>
                <a:cs typeface="Lucida Sans"/>
                <a:sym typeface="Lucida Sans"/>
              </a:rPr>
              <a:t> </a:t>
            </a:r>
            <a:r>
              <a:rPr lang="it-IT" sz="1600" b="0" i="0" u="none" strike="noStrike" cap="none">
                <a:solidFill>
                  <a:schemeClr val="lt1"/>
                </a:solidFill>
                <a:latin typeface="Lucida Sans"/>
                <a:ea typeface="Lucida Sans"/>
                <a:cs typeface="Lucida Sans"/>
                <a:sym typeface="Lucida Sans"/>
              </a:rPr>
              <a:t>venne approvato il piano generale dell’organizzazione della nazione per la guerra con la </a:t>
            </a:r>
            <a:r>
              <a:rPr lang="it-IT" sz="1600" b="1" i="0" u="none" strike="noStrike" cap="none">
                <a:solidFill>
                  <a:srgbClr val="FF0000"/>
                </a:solidFill>
                <a:latin typeface="Lucida Sans"/>
                <a:ea typeface="Lucida Sans"/>
                <a:cs typeface="Lucida Sans"/>
                <a:sym typeface="Lucida Sans"/>
              </a:rPr>
              <a:t>legge n.969 </a:t>
            </a:r>
            <a:r>
              <a:rPr lang="it-IT" sz="1600" b="0" i="0" u="none" strike="noStrike" cap="none">
                <a:solidFill>
                  <a:schemeClr val="lt1"/>
                </a:solidFill>
                <a:latin typeface="Lucida Sans"/>
                <a:ea typeface="Lucida Sans"/>
                <a:cs typeface="Lucida Sans"/>
                <a:sym typeface="Lucida Sans"/>
              </a:rPr>
              <a:t>all’interno della quale era prevista la mobilitazione civile e il conferimento al governo di poteri straordinari.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7D4D99"/>
              </a:buClr>
              <a:buSzPts val="2048"/>
              <a:buFont typeface="Georgia"/>
              <a:buNone/>
            </a:pPr>
            <a:endParaRPr sz="1600" b="0" i="0" u="none" strike="noStrike" cap="none">
              <a:solidFill>
                <a:schemeClr val="lt1"/>
              </a:solidFill>
              <a:latin typeface="Lucida Sans"/>
              <a:ea typeface="Lucida Sans"/>
              <a:cs typeface="Lucida Sans"/>
              <a:sym typeface="Lucida Sans"/>
            </a:endParaRPr>
          </a:p>
          <a:p>
            <a:pPr marL="0" marR="0" lvl="0" indent="0" algn="just" rtl="0">
              <a:lnSpc>
                <a:spcPct val="100000"/>
              </a:lnSpc>
              <a:spcBef>
                <a:spcPts val="0"/>
              </a:spcBef>
              <a:spcAft>
                <a:spcPts val="0"/>
              </a:spcAft>
              <a:buClr>
                <a:srgbClr val="7D4D99"/>
              </a:buClr>
              <a:buSzPts val="2048"/>
              <a:buFont typeface="Georgia"/>
              <a:buNone/>
            </a:pPr>
            <a:r>
              <a:rPr lang="it-IT" sz="1600" b="0" i="0" u="none" strike="noStrike" cap="none">
                <a:solidFill>
                  <a:schemeClr val="lt1"/>
                </a:solidFill>
                <a:latin typeface="Lucida Sans"/>
                <a:ea typeface="Lucida Sans"/>
                <a:cs typeface="Lucida Sans"/>
                <a:sym typeface="Lucida Sans"/>
              </a:rPr>
              <a:t>Contro il nemico interno era stato approntato, sempre nell’ambito del </a:t>
            </a:r>
            <a:r>
              <a:rPr lang="it-IT" sz="1600" b="1" i="0" u="none" strike="noStrike" cap="none">
                <a:solidFill>
                  <a:srgbClr val="FF0000"/>
                </a:solidFill>
                <a:latin typeface="Lucida Sans"/>
                <a:ea typeface="Lucida Sans"/>
                <a:cs typeface="Lucida Sans"/>
                <a:sym typeface="Lucida Sans"/>
              </a:rPr>
              <a:t>T.U.</a:t>
            </a:r>
            <a:r>
              <a:rPr lang="it-IT" sz="1800" b="1" i="0" u="none" strike="noStrike" cap="none">
                <a:solidFill>
                  <a:srgbClr val="FF0000"/>
                </a:solidFill>
                <a:latin typeface="Calibri"/>
                <a:ea typeface="Calibri"/>
                <a:cs typeface="Calibri"/>
                <a:sym typeface="Calibri"/>
              </a:rPr>
              <a:t> (R.D. n.1848) </a:t>
            </a:r>
            <a:r>
              <a:rPr lang="it-IT" sz="1600" b="1" i="0" u="none" strike="noStrike" cap="none">
                <a:solidFill>
                  <a:srgbClr val="FF0000"/>
                </a:solidFill>
                <a:latin typeface="Lucida Sans"/>
                <a:ea typeface="Lucida Sans"/>
                <a:cs typeface="Lucida Sans"/>
                <a:sym typeface="Lucida Sans"/>
              </a:rPr>
              <a:t> di Pubblica Sicurezza del 1926</a:t>
            </a:r>
            <a:r>
              <a:rPr lang="it-IT" sz="1600" b="0" i="0" u="none" strike="noStrike" cap="none">
                <a:solidFill>
                  <a:schemeClr val="lt1"/>
                </a:solidFill>
                <a:latin typeface="Lucida Sans"/>
                <a:ea typeface="Lucida Sans"/>
                <a:cs typeface="Lucida Sans"/>
                <a:sym typeface="Lucida Sans"/>
              </a:rPr>
              <a:t>, lo schedario delle persone “sospette in linea politica” da arrestarsi in determinate circostanze e che fu utilizzato durante la guerra per identificare e internare le persone pericolose per lo sforzo bellico nazionale.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7D4D99"/>
              </a:buClr>
              <a:buSzPts val="2048"/>
              <a:buFont typeface="Georgia"/>
              <a:buNone/>
            </a:pPr>
            <a:r>
              <a:rPr lang="it-IT" sz="1600" b="0" i="0" u="none" strike="noStrike" cap="none">
                <a:solidFill>
                  <a:schemeClr val="lt1"/>
                </a:solidFill>
                <a:latin typeface="Lucida Sans"/>
                <a:ea typeface="Lucida Sans"/>
                <a:cs typeface="Lucida Sans"/>
                <a:sym typeface="Lucida Sans"/>
              </a:rPr>
              <a:t>Nel </a:t>
            </a:r>
            <a:r>
              <a:rPr lang="it-IT" sz="1600" b="1" i="0" u="none" strike="noStrike" cap="none">
                <a:solidFill>
                  <a:srgbClr val="FF0000"/>
                </a:solidFill>
                <a:latin typeface="Lucida Sans"/>
                <a:ea typeface="Lucida Sans"/>
                <a:cs typeface="Lucida Sans"/>
                <a:sym typeface="Lucida Sans"/>
              </a:rPr>
              <a:t>1930</a:t>
            </a:r>
            <a:r>
              <a:rPr lang="it-IT" sz="1600" b="0" i="0" u="none" strike="noStrike" cap="none">
                <a:solidFill>
                  <a:schemeClr val="lt1"/>
                </a:solidFill>
                <a:latin typeface="Lucida Sans"/>
                <a:ea typeface="Lucida Sans"/>
                <a:cs typeface="Lucida Sans"/>
                <a:sym typeface="Lucida Sans"/>
              </a:rPr>
              <a:t> il Ministero della guerra cominciò a studiare il problema dell’internamento dei civili stranieri pericolosi nelle contingenze belliche»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7D4D99"/>
              </a:buClr>
              <a:buSzPts val="2048"/>
              <a:buFont typeface="Georgia"/>
              <a:buNone/>
            </a:pPr>
            <a:endParaRPr sz="16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rgbClr val="7D4D99"/>
              </a:buClr>
              <a:buSzPts val="1536"/>
              <a:buFont typeface="Georgia"/>
              <a:buNone/>
            </a:pPr>
            <a:r>
              <a:rPr lang="it-IT" sz="1200" b="0" i="0" u="none" strike="noStrike" cap="none">
                <a:solidFill>
                  <a:schemeClr val="lt1"/>
                </a:solidFill>
                <a:latin typeface="Calibri"/>
                <a:ea typeface="Calibri"/>
                <a:cs typeface="Calibri"/>
                <a:sym typeface="Calibri"/>
              </a:rPr>
              <a:t>(</a:t>
            </a:r>
            <a:r>
              <a:rPr lang="it-IT" sz="1200" b="0" i="0" u="none" strike="noStrike" cap="none">
                <a:solidFill>
                  <a:schemeClr val="lt1"/>
                </a:solidFill>
                <a:latin typeface="Lucida Sans"/>
                <a:ea typeface="Lucida Sans"/>
                <a:cs typeface="Lucida Sans"/>
                <a:sym typeface="Lucida Sans"/>
              </a:rPr>
              <a:t>Amedeo Osti Guerrazzi, Poliziotti (I direttori dei campi di concentramento italiani 1940-1943), ed. Cooper, 2004</a:t>
            </a:r>
            <a:br>
              <a:rPr lang="it-IT" sz="1200" b="0" i="0" u="none" strike="noStrike" cap="none">
                <a:solidFill>
                  <a:schemeClr val="lt1"/>
                </a:solidFill>
                <a:latin typeface="Lucida Sans"/>
                <a:ea typeface="Lucida Sans"/>
                <a:cs typeface="Lucida Sans"/>
                <a:sym typeface="Lucida Sans"/>
              </a:rPr>
            </a:br>
            <a:endParaRPr sz="1400" b="0" i="0" u="none" strike="noStrike" cap="none">
              <a:solidFill>
                <a:schemeClr val="lt1"/>
              </a:solidFill>
              <a:latin typeface="Lucida Sans"/>
              <a:ea typeface="Lucida Sans"/>
              <a:cs typeface="Lucida Sans"/>
              <a:sym typeface="Lucida San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animEffect transition="in" filter="fade">
                                      <p:cBhvr>
                                        <p:cTn id="7" dur="500"/>
                                        <p:tgtEl>
                                          <p:spTgt spid="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xEl>
                                              <p:pRg st="1" end="1"/>
                                            </p:txEl>
                                          </p:spTgt>
                                        </p:tgtEl>
                                        <p:attrNameLst>
                                          <p:attrName>style.visibility</p:attrName>
                                        </p:attrNameLst>
                                      </p:cBhvr>
                                      <p:to>
                                        <p:strVal val="visible"/>
                                      </p:to>
                                    </p:set>
                                    <p:animEffect transition="in" filter="fade">
                                      <p:cBhvr>
                                        <p:cTn id="12" dur="500"/>
                                        <p:tgtEl>
                                          <p:spTgt spid="2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8">
                                            <p:txEl>
                                              <p:pRg st="2" end="2"/>
                                            </p:txEl>
                                          </p:spTgt>
                                        </p:tgtEl>
                                        <p:attrNameLst>
                                          <p:attrName>style.visibility</p:attrName>
                                        </p:attrNameLst>
                                      </p:cBhvr>
                                      <p:to>
                                        <p:strVal val="visible"/>
                                      </p:to>
                                    </p:set>
                                    <p:animEffect transition="in" filter="fade">
                                      <p:cBhvr>
                                        <p:cTn id="17" dur="500"/>
                                        <p:tgtEl>
                                          <p:spTgt spid="2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8">
                                            <p:txEl>
                                              <p:pRg st="3" end="3"/>
                                            </p:txEl>
                                          </p:spTgt>
                                        </p:tgtEl>
                                        <p:attrNameLst>
                                          <p:attrName>style.visibility</p:attrName>
                                        </p:attrNameLst>
                                      </p:cBhvr>
                                      <p:to>
                                        <p:strVal val="visible"/>
                                      </p:to>
                                    </p:set>
                                    <p:animEffect transition="in" filter="fade">
                                      <p:cBhvr>
                                        <p:cTn id="22" dur="500"/>
                                        <p:tgtEl>
                                          <p:spTgt spid="2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8">
                                            <p:txEl>
                                              <p:pRg st="4" end="4"/>
                                            </p:txEl>
                                          </p:spTgt>
                                        </p:tgtEl>
                                        <p:attrNameLst>
                                          <p:attrName>style.visibility</p:attrName>
                                        </p:attrNameLst>
                                      </p:cBhvr>
                                      <p:to>
                                        <p:strVal val="visible"/>
                                      </p:to>
                                    </p:set>
                                    <p:animEffect transition="in" filter="fade">
                                      <p:cBhvr>
                                        <p:cTn id="27" dur="500"/>
                                        <p:tgtEl>
                                          <p:spTgt spid="2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8">
                                            <p:txEl>
                                              <p:pRg st="5" end="5"/>
                                            </p:txEl>
                                          </p:spTgt>
                                        </p:tgtEl>
                                        <p:attrNameLst>
                                          <p:attrName>style.visibility</p:attrName>
                                        </p:attrNameLst>
                                      </p:cBhvr>
                                      <p:to>
                                        <p:strVal val="visible"/>
                                      </p:to>
                                    </p:set>
                                    <p:animEffect transition="in" filter="fade">
                                      <p:cBhvr>
                                        <p:cTn id="32" dur="500"/>
                                        <p:tgtEl>
                                          <p:spTgt spid="2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8">
                                            <p:txEl>
                                              <p:pRg st="6" end="6"/>
                                            </p:txEl>
                                          </p:spTgt>
                                        </p:tgtEl>
                                        <p:attrNameLst>
                                          <p:attrName>style.visibility</p:attrName>
                                        </p:attrNameLst>
                                      </p:cBhvr>
                                      <p:to>
                                        <p:strVal val="visible"/>
                                      </p:to>
                                    </p:set>
                                    <p:animEffect transition="in" filter="fade">
                                      <p:cBhvr>
                                        <p:cTn id="37" dur="500"/>
                                        <p:tgtEl>
                                          <p:spTgt spid="2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8">
                                            <p:txEl>
                                              <p:pRg st="7" end="7"/>
                                            </p:txEl>
                                          </p:spTgt>
                                        </p:tgtEl>
                                        <p:attrNameLst>
                                          <p:attrName>style.visibility</p:attrName>
                                        </p:attrNameLst>
                                      </p:cBhvr>
                                      <p:to>
                                        <p:strVal val="visible"/>
                                      </p:to>
                                    </p:set>
                                    <p:animEffect transition="in" filter="fade">
                                      <p:cBhvr>
                                        <p:cTn id="42" dur="500"/>
                                        <p:tgtEl>
                                          <p:spTgt spid="2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2"/>
        <p:cNvGrpSpPr/>
        <p:nvPr/>
      </p:nvGrpSpPr>
      <p:grpSpPr>
        <a:xfrm>
          <a:off x="0" y="0"/>
          <a:ext cx="0" cy="0"/>
          <a:chOff x="0" y="0"/>
          <a:chExt cx="0" cy="0"/>
        </a:xfrm>
      </p:grpSpPr>
      <p:sp>
        <p:nvSpPr>
          <p:cNvPr id="223" name="Google Shape;223;p12"/>
          <p:cNvSpPr txBox="1">
            <a:spLocks noGrp="1"/>
          </p:cNvSpPr>
          <p:nvPr>
            <p:ph type="title"/>
          </p:nvPr>
        </p:nvSpPr>
        <p:spPr>
          <a:xfrm>
            <a:off x="323528" y="908720"/>
            <a:ext cx="6696744" cy="561662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ct val="100000"/>
              <a:buFont typeface="Calibri"/>
              <a:buNone/>
            </a:pPr>
            <a:r>
              <a:rPr lang="it-IT" sz="1800">
                <a:solidFill>
                  <a:schemeClr val="lt1"/>
                </a:solidFill>
                <a:latin typeface="Calibri"/>
                <a:ea typeface="Calibri"/>
                <a:cs typeface="Calibri"/>
                <a:sym typeface="Calibri"/>
              </a:rPr>
              <a:t>Nel </a:t>
            </a:r>
            <a:r>
              <a:rPr lang="it-IT" sz="1800">
                <a:solidFill>
                  <a:srgbClr val="FF0000"/>
                </a:solidFill>
                <a:latin typeface="Calibri"/>
                <a:ea typeface="Calibri"/>
                <a:cs typeface="Calibri"/>
                <a:sym typeface="Calibri"/>
              </a:rPr>
              <a:t>1938 il T.U. delle leggi di guerra e di neutralità </a:t>
            </a:r>
            <a:r>
              <a:rPr lang="it-IT" sz="1800">
                <a:solidFill>
                  <a:schemeClr val="lt1"/>
                </a:solidFill>
                <a:latin typeface="Calibri"/>
                <a:ea typeface="Calibri"/>
                <a:cs typeface="Calibri"/>
                <a:sym typeface="Calibri"/>
              </a:rPr>
              <a:t>approvato con </a:t>
            </a:r>
            <a:r>
              <a:rPr lang="it-IT" sz="1800">
                <a:solidFill>
                  <a:srgbClr val="FF0000"/>
                </a:solidFill>
                <a:latin typeface="Calibri"/>
                <a:ea typeface="Calibri"/>
                <a:cs typeface="Calibri"/>
                <a:sym typeface="Calibri"/>
              </a:rPr>
              <a:t>r.d.  8 luglio, n.1415 </a:t>
            </a:r>
            <a:r>
              <a:rPr lang="it-IT" sz="1800">
                <a:solidFill>
                  <a:schemeClr val="lt1"/>
                </a:solidFill>
                <a:latin typeface="Calibri"/>
                <a:ea typeface="Calibri"/>
                <a:cs typeface="Calibri"/>
                <a:sym typeface="Calibri"/>
              </a:rPr>
              <a:t>dava facoltà </a:t>
            </a:r>
            <a:r>
              <a:rPr lang="it-IT" sz="1800">
                <a:solidFill>
                  <a:srgbClr val="FF0000"/>
                </a:solidFill>
                <a:latin typeface="Calibri"/>
                <a:ea typeface="Calibri"/>
                <a:cs typeface="Calibri"/>
                <a:sym typeface="Calibri"/>
              </a:rPr>
              <a:t>(art.  284) </a:t>
            </a:r>
            <a:r>
              <a:rPr lang="it-IT" sz="1800">
                <a:solidFill>
                  <a:schemeClr val="lt1"/>
                </a:solidFill>
                <a:latin typeface="Calibri"/>
                <a:ea typeface="Calibri"/>
                <a:cs typeface="Calibri"/>
                <a:sym typeface="Calibri"/>
              </a:rPr>
              <a:t>al Ministero dell’interno e ai Prefetti di “di porre l’internamento dei sudditi nemici atti a portare le armi e che comunque possano svolgere attività dannosa per lo Stato. </a:t>
            </a:r>
            <a:br>
              <a:rPr lang="it-IT" sz="1800">
                <a:solidFill>
                  <a:schemeClr val="lt1"/>
                </a:solidFill>
                <a:latin typeface="Calibri"/>
                <a:ea typeface="Calibri"/>
                <a:cs typeface="Calibri"/>
                <a:sym typeface="Calibri"/>
              </a:rPr>
            </a:br>
            <a:br>
              <a:rPr lang="it-IT" sz="1800">
                <a:solidFill>
                  <a:schemeClr val="lt1"/>
                </a:solidFill>
                <a:latin typeface="Calibri"/>
                <a:ea typeface="Calibri"/>
                <a:cs typeface="Calibri"/>
                <a:sym typeface="Calibri"/>
              </a:rPr>
            </a:br>
            <a:r>
              <a:rPr lang="it-IT" sz="1800">
                <a:solidFill>
                  <a:schemeClr val="lt1"/>
                </a:solidFill>
                <a:latin typeface="Calibri"/>
                <a:ea typeface="Calibri"/>
                <a:cs typeface="Calibri"/>
                <a:sym typeface="Calibri"/>
              </a:rPr>
              <a:t>Nell’</a:t>
            </a:r>
            <a:r>
              <a:rPr lang="it-IT" sz="1800">
                <a:solidFill>
                  <a:srgbClr val="FF0000"/>
                </a:solidFill>
                <a:latin typeface="Calibri"/>
                <a:ea typeface="Calibri"/>
                <a:cs typeface="Calibri"/>
                <a:sym typeface="Calibri"/>
              </a:rPr>
              <a:t>estate del 1938 </a:t>
            </a:r>
            <a:r>
              <a:rPr lang="it-IT" sz="1800">
                <a:solidFill>
                  <a:schemeClr val="lt1"/>
                </a:solidFill>
                <a:latin typeface="Calibri"/>
                <a:ea typeface="Calibri"/>
                <a:cs typeface="Calibri"/>
                <a:sym typeface="Calibri"/>
              </a:rPr>
              <a:t>l’Ispettore Ercole Conti si recò in alcune località del sud Italia alla ricerca del campo idoneo  per impiantare un campo di concentramento per antifascisti che Bocchini voleva da 300 posti. Venne individuata una zona nel comune di Pisticci (Matera) di proprietà del demanio in un terreno di circa 25 km quadrati da bonificare. Nel 1938 cominciarono le pratiche burocratiche per la costruzione del campo che fu aperto nel 1939.</a:t>
            </a:r>
            <a:br>
              <a:rPr lang="it-IT" sz="1800">
                <a:solidFill>
                  <a:schemeClr val="lt1"/>
                </a:solidFill>
                <a:latin typeface="Calibri"/>
                <a:ea typeface="Calibri"/>
                <a:cs typeface="Calibri"/>
                <a:sym typeface="Calibri"/>
              </a:rPr>
            </a:br>
            <a:br>
              <a:rPr lang="it-IT" sz="1800">
                <a:solidFill>
                  <a:schemeClr val="lt1"/>
                </a:solidFill>
                <a:latin typeface="Calibri"/>
                <a:ea typeface="Calibri"/>
                <a:cs typeface="Calibri"/>
                <a:sym typeface="Calibri"/>
              </a:rPr>
            </a:br>
            <a:r>
              <a:rPr lang="it-IT" sz="1800">
                <a:solidFill>
                  <a:schemeClr val="lt1"/>
                </a:solidFill>
                <a:latin typeface="Calibri"/>
                <a:ea typeface="Calibri"/>
                <a:cs typeface="Calibri"/>
                <a:sym typeface="Calibri"/>
              </a:rPr>
              <a:t>Il </a:t>
            </a:r>
            <a:r>
              <a:rPr lang="it-IT" sz="1800">
                <a:solidFill>
                  <a:srgbClr val="FF0000"/>
                </a:solidFill>
                <a:latin typeface="Calibri"/>
                <a:ea typeface="Calibri"/>
                <a:cs typeface="Calibri"/>
                <a:sym typeface="Calibri"/>
              </a:rPr>
              <a:t>1° giugno 1940 </a:t>
            </a:r>
            <a:r>
              <a:rPr lang="it-IT" sz="1800">
                <a:solidFill>
                  <a:schemeClr val="lt1"/>
                </a:solidFill>
                <a:latin typeface="Calibri"/>
                <a:ea typeface="Calibri"/>
                <a:cs typeface="Calibri"/>
                <a:sym typeface="Calibri"/>
              </a:rPr>
              <a:t>venne emanata la </a:t>
            </a:r>
            <a:r>
              <a:rPr lang="it-IT" sz="1800">
                <a:solidFill>
                  <a:srgbClr val="FF0000"/>
                </a:solidFill>
                <a:latin typeface="Calibri"/>
                <a:ea typeface="Calibri"/>
                <a:cs typeface="Calibri"/>
                <a:sym typeface="Calibri"/>
              </a:rPr>
              <a:t>circolare n. 442/38954 </a:t>
            </a:r>
            <a:r>
              <a:rPr lang="it-IT" sz="1800">
                <a:solidFill>
                  <a:schemeClr val="lt1"/>
                </a:solidFill>
                <a:latin typeface="Calibri"/>
                <a:ea typeface="Calibri"/>
                <a:cs typeface="Calibri"/>
                <a:sym typeface="Calibri"/>
              </a:rPr>
              <a:t>dal ministero dell’Interno  che dava indicazioni sulle persone da internare: </a:t>
            </a:r>
            <a:r>
              <a:rPr lang="it-IT" sz="1800" i="1">
                <a:solidFill>
                  <a:schemeClr val="lt1"/>
                </a:solidFill>
                <a:latin typeface="Calibri"/>
                <a:ea typeface="Calibri"/>
                <a:cs typeface="Calibri"/>
                <a:sym typeface="Calibri"/>
              </a:rPr>
              <a:t>“….appena dichiarato lo stato di guerra dovranno essere arrestate e tradotte in carcere le persone pericolosissime sia italiane  che straniere di qualsiasi razza, capaci di turbare l’ordine pubblico aut commettere sabotaggi nonché le persone italiane aut straniere segnalate dai centri c.s.  per l’immediato arresto….” </a:t>
            </a:r>
            <a:br>
              <a:rPr lang="it-IT" sz="1800">
                <a:solidFill>
                  <a:schemeClr val="lt1"/>
                </a:solidFill>
                <a:latin typeface="Calibri"/>
                <a:ea typeface="Calibri"/>
                <a:cs typeface="Calibri"/>
                <a:sym typeface="Calibri"/>
              </a:rPr>
            </a:br>
            <a:br>
              <a:rPr lang="it-IT" sz="1800">
                <a:solidFill>
                  <a:schemeClr val="lt1"/>
                </a:solidFill>
                <a:latin typeface="Calibri"/>
                <a:ea typeface="Calibri"/>
                <a:cs typeface="Calibri"/>
                <a:sym typeface="Calibri"/>
              </a:rPr>
            </a:br>
            <a:r>
              <a:rPr lang="it-IT" sz="1200">
                <a:solidFill>
                  <a:schemeClr val="lt1"/>
                </a:solidFill>
                <a:latin typeface="Calibri"/>
                <a:ea typeface="Calibri"/>
                <a:cs typeface="Calibri"/>
                <a:sym typeface="Calibri"/>
              </a:rPr>
              <a:t>(Amedeo Osti Guerrazzi, Poliziotti (I direttori dei campi di concentramento italiani 1940-1943), ed. Cooper, 2004</a:t>
            </a:r>
            <a:br>
              <a:rPr lang="it-IT" sz="1200">
                <a:solidFill>
                  <a:schemeClr val="lt1"/>
                </a:solidFill>
                <a:latin typeface="Calibri"/>
                <a:ea typeface="Calibri"/>
                <a:cs typeface="Calibri"/>
                <a:sym typeface="Calibri"/>
              </a:rPr>
            </a:br>
            <a:br>
              <a:rPr lang="it-IT" sz="1400"/>
            </a:br>
            <a:endParaRPr sz="1800"/>
          </a:p>
        </p:txBody>
      </p:sp>
      <p:sp>
        <p:nvSpPr>
          <p:cNvPr id="224" name="Google Shape;224;p12"/>
          <p:cNvSpPr txBox="1"/>
          <p:nvPr/>
        </p:nvSpPr>
        <p:spPr>
          <a:xfrm>
            <a:off x="971600" y="3212976"/>
            <a:ext cx="7334200" cy="266223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D4D99"/>
              </a:buClr>
              <a:buSzPts val="2304"/>
              <a:buFont typeface="Georgia"/>
              <a:buNone/>
            </a:pPr>
            <a:endParaRPr sz="1800" b="1" i="0" u="none" strike="noStrike" cap="none">
              <a:solidFill>
                <a:schemeClr val="lt1"/>
              </a:solidFill>
              <a:latin typeface="Lucida Sans"/>
              <a:ea typeface="Lucida Sans"/>
              <a:cs typeface="Lucida Sans"/>
              <a:sym typeface="Lucida Sans"/>
            </a:endParaRPr>
          </a:p>
        </p:txBody>
      </p:sp>
      <p:sp>
        <p:nvSpPr>
          <p:cNvPr id="225" name="Google Shape;225;p12"/>
          <p:cNvSpPr/>
          <p:nvPr/>
        </p:nvSpPr>
        <p:spPr>
          <a:xfrm>
            <a:off x="1614364" y="260648"/>
            <a:ext cx="6048672" cy="46166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F5F1DE"/>
                </a:solidFill>
                <a:latin typeface="Lucida Sans"/>
                <a:ea typeface="Lucida Sans"/>
                <a:cs typeface="Lucida Sans"/>
                <a:sym typeface="Lucida Sans"/>
              </a:rPr>
              <a:t>….ancora un po’ di legislazione</a:t>
            </a:r>
            <a:endParaRPr sz="1400" b="0" i="0" u="none" strike="noStrike" cap="none">
              <a:solidFill>
                <a:srgbClr val="000000"/>
              </a:solidFill>
              <a:latin typeface="Arial"/>
              <a:ea typeface="Arial"/>
              <a:cs typeface="Arial"/>
              <a:sym typeface="Arial"/>
            </a:endParaRPr>
          </a:p>
        </p:txBody>
      </p:sp>
      <p:pic>
        <p:nvPicPr>
          <p:cNvPr id="226" name="Google Shape;226;p12"/>
          <p:cNvPicPr preferRelativeResize="0"/>
          <p:nvPr/>
        </p:nvPicPr>
        <p:blipFill rotWithShape="1">
          <a:blip r:embed="rId3">
            <a:alphaModFix/>
          </a:blip>
          <a:srcRect/>
          <a:stretch/>
        </p:blipFill>
        <p:spPr>
          <a:xfrm>
            <a:off x="7092280" y="1700314"/>
            <a:ext cx="1870228" cy="1880128"/>
          </a:xfrm>
          <a:prstGeom prst="rect">
            <a:avLst/>
          </a:prstGeom>
          <a:noFill/>
          <a:ln>
            <a:noFill/>
          </a:ln>
        </p:spPr>
      </p:pic>
      <p:sp>
        <p:nvSpPr>
          <p:cNvPr id="227" name="Google Shape;227;p12"/>
          <p:cNvSpPr/>
          <p:nvPr/>
        </p:nvSpPr>
        <p:spPr>
          <a:xfrm>
            <a:off x="7132030" y="3796466"/>
            <a:ext cx="1830478"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Book Antiqua"/>
                <a:ea typeface="Book Antiqua"/>
                <a:cs typeface="Book Antiqua"/>
                <a:sym typeface="Book Antiqua"/>
              </a:rPr>
              <a:t>Arturo Bocchini fu poliziotto, prefetto  e senatore  dello stato italiano, capo della polizia durante il fascismo dal 1926 al 1940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fade">
                                      <p:cBhvr>
                                        <p:cTn id="12" dur="500"/>
                                        <p:tgtEl>
                                          <p:spTgt spid="226"/>
                                        </p:tgtEl>
                                      </p:cBhvr>
                                    </p:animEffect>
                                  </p:childTnLst>
                                </p:cTn>
                              </p:par>
                              <p:par>
                                <p:cTn id="13" presetID="10" presetClass="entr" presetSubtype="0" fill="hold" nodeType="withEffect">
                                  <p:stCondLst>
                                    <p:cond delay="0"/>
                                  </p:stCondLst>
                                  <p:childTnLst>
                                    <p:set>
                                      <p:cBhvr>
                                        <p:cTn id="14" dur="1" fill="hold">
                                          <p:stCondLst>
                                            <p:cond delay="0"/>
                                          </p:stCondLst>
                                        </p:cTn>
                                        <p:tgtEl>
                                          <p:spTgt spid="227"/>
                                        </p:tgtEl>
                                        <p:attrNameLst>
                                          <p:attrName>style.visibility</p:attrName>
                                        </p:attrNameLst>
                                      </p:cBhvr>
                                      <p:to>
                                        <p:strVal val="visible"/>
                                      </p:to>
                                    </p:set>
                                    <p:animEffect transition="in" filter="fade">
                                      <p:cBhvr>
                                        <p:cTn id="15"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EFDC9D"/>
            </a:gs>
            <a:gs pos="50000">
              <a:srgbClr val="F4E7C2"/>
            </a:gs>
            <a:gs pos="100000">
              <a:srgbClr val="F9F3E1"/>
            </a:gs>
          </a:gsLst>
          <a:lin ang="5400000" scaled="0"/>
        </a:gradFill>
        <a:effectLst/>
      </p:bgPr>
    </p:bg>
    <p:spTree>
      <p:nvGrpSpPr>
        <p:cNvPr id="1" name="Shape 231"/>
        <p:cNvGrpSpPr/>
        <p:nvPr/>
      </p:nvGrpSpPr>
      <p:grpSpPr>
        <a:xfrm>
          <a:off x="0" y="0"/>
          <a:ext cx="0" cy="0"/>
          <a:chOff x="0" y="0"/>
          <a:chExt cx="0" cy="0"/>
        </a:xfrm>
      </p:grpSpPr>
      <p:sp>
        <p:nvSpPr>
          <p:cNvPr id="232" name="Google Shape;232;p13"/>
          <p:cNvSpPr txBox="1">
            <a:spLocks noGrp="1"/>
          </p:cNvSpPr>
          <p:nvPr>
            <p:ph type="title"/>
          </p:nvPr>
        </p:nvSpPr>
        <p:spPr>
          <a:xfrm>
            <a:off x="539552" y="186928"/>
            <a:ext cx="8064896" cy="86580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2000"/>
              <a:buFont typeface="Lucida Sans"/>
              <a:buNone/>
            </a:pPr>
            <a:r>
              <a:rPr lang="it-IT" sz="2000">
                <a:solidFill>
                  <a:srgbClr val="C00000"/>
                </a:solidFill>
              </a:rPr>
              <a:t>Direzione Generale per la Pubblica Sicurezza. Protocollo n. 442/12267 dell’8 giugno 1940: Prescrizioni per i campi di concentramento e per le località di internamento</a:t>
            </a:r>
            <a:endParaRPr/>
          </a:p>
        </p:txBody>
      </p:sp>
      <p:pic>
        <p:nvPicPr>
          <p:cNvPr id="233" name="Google Shape;233;p13"/>
          <p:cNvPicPr preferRelativeResize="0"/>
          <p:nvPr/>
        </p:nvPicPr>
        <p:blipFill rotWithShape="1">
          <a:blip r:embed="rId3">
            <a:alphaModFix/>
          </a:blip>
          <a:srcRect/>
          <a:stretch/>
        </p:blipFill>
        <p:spPr>
          <a:xfrm>
            <a:off x="453056" y="1254422"/>
            <a:ext cx="3865065" cy="5320148"/>
          </a:xfrm>
          <a:prstGeom prst="rect">
            <a:avLst/>
          </a:prstGeom>
          <a:noFill/>
          <a:ln>
            <a:noFill/>
          </a:ln>
        </p:spPr>
      </p:pic>
      <p:pic>
        <p:nvPicPr>
          <p:cNvPr id="234" name="Google Shape;234;p13"/>
          <p:cNvPicPr preferRelativeResize="0"/>
          <p:nvPr/>
        </p:nvPicPr>
        <p:blipFill rotWithShape="1">
          <a:blip r:embed="rId4">
            <a:alphaModFix/>
          </a:blip>
          <a:srcRect/>
          <a:stretch/>
        </p:blipFill>
        <p:spPr>
          <a:xfrm>
            <a:off x="4791461" y="1222662"/>
            <a:ext cx="3957003" cy="5446698"/>
          </a:xfrm>
          <a:prstGeom prst="rect">
            <a:avLst/>
          </a:prstGeom>
          <a:noFill/>
          <a:ln>
            <a:noFill/>
          </a:ln>
        </p:spPr>
      </p:pic>
      <p:sp>
        <p:nvSpPr>
          <p:cNvPr id="235" name="Google Shape;235;p13"/>
          <p:cNvSpPr/>
          <p:nvPr/>
        </p:nvSpPr>
        <p:spPr>
          <a:xfrm>
            <a:off x="6228184" y="5429448"/>
            <a:ext cx="1683060" cy="95410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it-IT" sz="800" b="0" i="1" u="none" strike="noStrike" cap="none">
                <a:solidFill>
                  <a:schemeClr val="dk1"/>
                </a:solidFill>
                <a:latin typeface="Calibri"/>
                <a:ea typeface="Calibri"/>
                <a:cs typeface="Calibri"/>
                <a:sym typeface="Calibri"/>
              </a:rPr>
              <a:t>Carmine Senise (1883-1958) è stato un poliziotto e prefetto italiano, capo della Polizia dal 1940 al 1943 e poi, per un breve periodo, con il primo governo del Maresciallo Badoglio, dopo la destituzione di Mussolini</a:t>
            </a:r>
            <a:endParaRPr sz="1400" b="0" i="0" u="none" strike="noStrike" cap="none">
              <a:solidFill>
                <a:srgbClr val="000000"/>
              </a:solidFill>
              <a:latin typeface="Arial"/>
              <a:ea typeface="Arial"/>
              <a:cs typeface="Arial"/>
              <a:sym typeface="Arial"/>
            </a:endParaRPr>
          </a:p>
        </p:txBody>
      </p:sp>
      <p:pic>
        <p:nvPicPr>
          <p:cNvPr id="236" name="Google Shape;236;p13" descr="Carmine Senise"/>
          <p:cNvPicPr preferRelativeResize="0"/>
          <p:nvPr/>
        </p:nvPicPr>
        <p:blipFill rotWithShape="1">
          <a:blip r:embed="rId5">
            <a:alphaModFix/>
          </a:blip>
          <a:srcRect/>
          <a:stretch/>
        </p:blipFill>
        <p:spPr>
          <a:xfrm>
            <a:off x="4788024" y="4959336"/>
            <a:ext cx="1210444" cy="15466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1DE"/>
        </a:solidFill>
        <a:effectLst/>
      </p:bgPr>
    </p:bg>
    <p:spTree>
      <p:nvGrpSpPr>
        <p:cNvPr id="1" name="Shape 240"/>
        <p:cNvGrpSpPr/>
        <p:nvPr/>
      </p:nvGrpSpPr>
      <p:grpSpPr>
        <a:xfrm>
          <a:off x="0" y="0"/>
          <a:ext cx="0" cy="0"/>
          <a:chOff x="0" y="0"/>
          <a:chExt cx="0" cy="0"/>
        </a:xfrm>
      </p:grpSpPr>
      <p:sp>
        <p:nvSpPr>
          <p:cNvPr id="241" name="Google Shape;241;p14"/>
          <p:cNvSpPr txBox="1">
            <a:spLocks noGrp="1"/>
          </p:cNvSpPr>
          <p:nvPr>
            <p:ph type="title"/>
          </p:nvPr>
        </p:nvSpPr>
        <p:spPr>
          <a:xfrm>
            <a:off x="0" y="0"/>
            <a:ext cx="9143999"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1600"/>
              <a:buFont typeface="Lucida Sans"/>
              <a:buNone/>
            </a:pPr>
            <a:r>
              <a:rPr lang="it-IT" sz="1600">
                <a:solidFill>
                  <a:srgbClr val="C00000"/>
                </a:solidFill>
              </a:rPr>
              <a:t>Ministero dell’Interno – Direzione Generale della Pubblica Sicurezza. N. 442/14178. Oggetto: Prescrizioni per i campi di concentramento e per le località di internamento</a:t>
            </a:r>
            <a:br>
              <a:rPr lang="it-IT" sz="1600">
                <a:solidFill>
                  <a:srgbClr val="C00000"/>
                </a:solidFill>
              </a:rPr>
            </a:br>
            <a:endParaRPr sz="1600">
              <a:solidFill>
                <a:srgbClr val="C00000"/>
              </a:solidFill>
            </a:endParaRPr>
          </a:p>
        </p:txBody>
      </p:sp>
      <p:pic>
        <p:nvPicPr>
          <p:cNvPr id="242" name="Google Shape;242;p14"/>
          <p:cNvPicPr preferRelativeResize="0"/>
          <p:nvPr/>
        </p:nvPicPr>
        <p:blipFill rotWithShape="1">
          <a:blip r:embed="rId3">
            <a:alphaModFix/>
          </a:blip>
          <a:srcRect/>
          <a:stretch/>
        </p:blipFill>
        <p:spPr>
          <a:xfrm>
            <a:off x="198513" y="980728"/>
            <a:ext cx="4355975" cy="5789017"/>
          </a:xfrm>
          <a:prstGeom prst="rect">
            <a:avLst/>
          </a:prstGeom>
          <a:noFill/>
          <a:ln>
            <a:noFill/>
          </a:ln>
        </p:spPr>
      </p:pic>
      <p:pic>
        <p:nvPicPr>
          <p:cNvPr id="243" name="Google Shape;243;p14"/>
          <p:cNvPicPr preferRelativeResize="0"/>
          <p:nvPr/>
        </p:nvPicPr>
        <p:blipFill rotWithShape="1">
          <a:blip r:embed="rId4">
            <a:alphaModFix/>
          </a:blip>
          <a:srcRect/>
          <a:stretch/>
        </p:blipFill>
        <p:spPr>
          <a:xfrm>
            <a:off x="4572000" y="980728"/>
            <a:ext cx="4390255" cy="57071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1DE"/>
        </a:solidFill>
        <a:effectLst/>
      </p:bgPr>
    </p:bg>
    <p:spTree>
      <p:nvGrpSpPr>
        <p:cNvPr id="1" name="Shape 247"/>
        <p:cNvGrpSpPr/>
        <p:nvPr/>
      </p:nvGrpSpPr>
      <p:grpSpPr>
        <a:xfrm>
          <a:off x="0" y="0"/>
          <a:ext cx="0" cy="0"/>
          <a:chOff x="0" y="0"/>
          <a:chExt cx="0" cy="0"/>
        </a:xfrm>
      </p:grpSpPr>
      <p:sp>
        <p:nvSpPr>
          <p:cNvPr id="248" name="Google Shape;248;p15"/>
          <p:cNvSpPr txBox="1">
            <a:spLocks noGrp="1"/>
          </p:cNvSpPr>
          <p:nvPr>
            <p:ph type="title"/>
          </p:nvPr>
        </p:nvSpPr>
        <p:spPr>
          <a:xfrm>
            <a:off x="683568" y="188640"/>
            <a:ext cx="7560840" cy="8103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C00000"/>
              </a:buClr>
              <a:buSzPts val="1600"/>
              <a:buFont typeface="Lucida Sans"/>
              <a:buNone/>
            </a:pPr>
            <a:r>
              <a:rPr lang="it-IT" sz="1600">
                <a:solidFill>
                  <a:srgbClr val="C00000"/>
                </a:solidFill>
              </a:rPr>
              <a:t>Decreto del Duce del Fascismo, Capo del Governo, 4 settembre 1940. Disposizioni relative al trattamento dei sudditi nemici internati</a:t>
            </a:r>
            <a:endParaRPr/>
          </a:p>
        </p:txBody>
      </p:sp>
      <p:pic>
        <p:nvPicPr>
          <p:cNvPr id="249" name="Google Shape;249;p15"/>
          <p:cNvPicPr preferRelativeResize="0"/>
          <p:nvPr/>
        </p:nvPicPr>
        <p:blipFill rotWithShape="1">
          <a:blip r:embed="rId3">
            <a:alphaModFix/>
          </a:blip>
          <a:srcRect/>
          <a:stretch/>
        </p:blipFill>
        <p:spPr>
          <a:xfrm>
            <a:off x="323528" y="1173649"/>
            <a:ext cx="4102285" cy="5646674"/>
          </a:xfrm>
          <a:prstGeom prst="rect">
            <a:avLst/>
          </a:prstGeom>
          <a:noFill/>
          <a:ln>
            <a:noFill/>
          </a:ln>
        </p:spPr>
      </p:pic>
      <p:pic>
        <p:nvPicPr>
          <p:cNvPr id="250" name="Google Shape;250;p15"/>
          <p:cNvPicPr preferRelativeResize="0"/>
          <p:nvPr/>
        </p:nvPicPr>
        <p:blipFill rotWithShape="1">
          <a:blip r:embed="rId4">
            <a:alphaModFix/>
          </a:blip>
          <a:srcRect/>
          <a:stretch/>
        </p:blipFill>
        <p:spPr>
          <a:xfrm>
            <a:off x="4716016" y="1157129"/>
            <a:ext cx="4126288" cy="5679713"/>
          </a:xfrm>
          <a:prstGeom prst="rect">
            <a:avLst/>
          </a:prstGeom>
          <a:noFill/>
          <a:ln>
            <a:noFill/>
          </a:ln>
        </p:spPr>
      </p:pic>
      <p:pic>
        <p:nvPicPr>
          <p:cNvPr id="251" name="Google Shape;251;p15" descr="http://t3.gstatic.com/images?q=tbn:ANd9GcS4aHWLQt6UJ1arcAHOYF_JRDTBPRITREHmIZwMwwwRWIWx-7cl3OR1IzcW-g"/>
          <p:cNvPicPr preferRelativeResize="0"/>
          <p:nvPr/>
        </p:nvPicPr>
        <p:blipFill rotWithShape="1">
          <a:blip r:embed="rId5">
            <a:alphaModFix/>
          </a:blip>
          <a:srcRect/>
          <a:stretch/>
        </p:blipFill>
        <p:spPr>
          <a:xfrm>
            <a:off x="5364088" y="4941168"/>
            <a:ext cx="1161678" cy="1626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5"/>
        <p:cNvGrpSpPr/>
        <p:nvPr/>
      </p:nvGrpSpPr>
      <p:grpSpPr>
        <a:xfrm>
          <a:off x="0" y="0"/>
          <a:ext cx="0" cy="0"/>
          <a:chOff x="0" y="0"/>
          <a:chExt cx="0" cy="0"/>
        </a:xfrm>
      </p:grpSpPr>
      <p:sp>
        <p:nvSpPr>
          <p:cNvPr id="256" name="Google Shape;256;p16"/>
          <p:cNvSpPr txBox="1">
            <a:spLocks noGrp="1"/>
          </p:cNvSpPr>
          <p:nvPr>
            <p:ph type="title"/>
          </p:nvPr>
        </p:nvSpPr>
        <p:spPr>
          <a:xfrm>
            <a:off x="310104" y="3739000"/>
            <a:ext cx="8510368" cy="331236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1600"/>
              <a:buFont typeface="Lucida Sans"/>
              <a:buNone/>
            </a:pPr>
            <a:r>
              <a:rPr lang="it-IT" sz="1600">
                <a:solidFill>
                  <a:schemeClr val="lt1"/>
                </a:solidFill>
              </a:rPr>
              <a:t>«…Tra il 1940 e il 1943 furono </a:t>
            </a:r>
            <a:r>
              <a:rPr lang="it-IT" sz="1600">
                <a:solidFill>
                  <a:srgbClr val="FF0000"/>
                </a:solidFill>
              </a:rPr>
              <a:t>creati e gestiti dal Ministero dell’Interno </a:t>
            </a:r>
            <a:r>
              <a:rPr lang="it-IT" sz="1600">
                <a:solidFill>
                  <a:schemeClr val="lt1"/>
                </a:solidFill>
              </a:rPr>
              <a:t>circa 51 campi sul territorio metropolitano. Il numero non è certo perché di alcuni rimangono tracce documentarie veramente esigue e non si ha la sicurezza che abbiano funzionato realmente. </a:t>
            </a:r>
            <a:r>
              <a:rPr lang="it-IT" sz="1600">
                <a:solidFill>
                  <a:srgbClr val="FF0000"/>
                </a:solidFill>
              </a:rPr>
              <a:t>Inoltre ci sono le strutture gestite dall’Esercito.</a:t>
            </a:r>
            <a:r>
              <a:rPr lang="it-IT" sz="1600">
                <a:solidFill>
                  <a:schemeClr val="lt1"/>
                </a:solidFill>
              </a:rPr>
              <a:t>  Solo in tre casi – Ferramonti di Tarsia, Pisticci e Le Fraschette -  i campi furono pensati e costruiti per accogliere gli internati civili; nella grande maggioranza invece, i campi non furono costruiti ex-novo, ma furono adattamenti di ex conventi, ville private,  mulini o orfanotrofi</a:t>
            </a:r>
            <a:r>
              <a:rPr lang="it-IT" sz="1600" b="0">
                <a:solidFill>
                  <a:schemeClr val="lt1"/>
                </a:solidFill>
              </a:rPr>
              <a:t>»</a:t>
            </a:r>
            <a:br>
              <a:rPr lang="it-IT" sz="1600" b="0">
                <a:solidFill>
                  <a:schemeClr val="lt1"/>
                </a:solidFill>
              </a:rPr>
            </a:br>
            <a:br>
              <a:rPr lang="it-IT" sz="1600">
                <a:solidFill>
                  <a:schemeClr val="lt1"/>
                </a:solidFill>
              </a:rPr>
            </a:br>
            <a:r>
              <a:rPr lang="it-IT" sz="1200" b="0">
                <a:solidFill>
                  <a:schemeClr val="lt1"/>
                </a:solidFill>
              </a:rPr>
              <a:t>Amedeo Osti Guerrazzi, Poliziotti (I direttori dei campi di concentramento italiani 1940-1943), ed. Cooper, 2004</a:t>
            </a:r>
            <a:br>
              <a:rPr lang="it-IT" sz="1200" b="0">
                <a:solidFill>
                  <a:schemeClr val="lt1"/>
                </a:solidFill>
              </a:rPr>
            </a:br>
            <a:endParaRPr sz="1200">
              <a:solidFill>
                <a:schemeClr val="lt1"/>
              </a:solidFill>
            </a:endParaRPr>
          </a:p>
        </p:txBody>
      </p:sp>
      <p:sp>
        <p:nvSpPr>
          <p:cNvPr id="257" name="Google Shape;257;p16"/>
          <p:cNvSpPr txBox="1"/>
          <p:nvPr/>
        </p:nvSpPr>
        <p:spPr>
          <a:xfrm>
            <a:off x="539551" y="1124744"/>
            <a:ext cx="8168695" cy="460851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D4D99"/>
              </a:buClr>
              <a:buSzPts val="2048"/>
              <a:buFont typeface="Georgia"/>
              <a:buNone/>
            </a:pPr>
            <a:endParaRPr sz="1600" b="1" i="0" u="none" strike="noStrike" cap="none">
              <a:solidFill>
                <a:schemeClr val="lt1"/>
              </a:solidFill>
              <a:latin typeface="Lucida Sans"/>
              <a:ea typeface="Lucida Sans"/>
              <a:cs typeface="Lucida Sans"/>
              <a:sym typeface="Lucida Sans"/>
            </a:endParaRPr>
          </a:p>
        </p:txBody>
      </p:sp>
      <p:sp>
        <p:nvSpPr>
          <p:cNvPr id="258" name="Google Shape;258;p16"/>
          <p:cNvSpPr txBox="1"/>
          <p:nvPr/>
        </p:nvSpPr>
        <p:spPr>
          <a:xfrm>
            <a:off x="611560" y="260648"/>
            <a:ext cx="8016294" cy="8640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D4D99"/>
              </a:buClr>
              <a:buSzPts val="2560"/>
              <a:buFont typeface="Georgia"/>
              <a:buNone/>
            </a:pPr>
            <a:r>
              <a:rPr lang="it-IT" sz="2000" b="1" i="0" u="none" strike="noStrike" cap="none">
                <a:solidFill>
                  <a:srgbClr val="F5F1DE"/>
                </a:solidFill>
                <a:latin typeface="Lucida Sans"/>
                <a:ea typeface="Lucida Sans"/>
                <a:cs typeface="Lucida Sans"/>
                <a:sym typeface="Lucida Sans"/>
              </a:rPr>
              <a:t>1940-1943 ….nascono 51 campi sul territorio metropolitano</a:t>
            </a:r>
            <a:endParaRPr sz="2000" b="1" i="0" u="none" strike="noStrike" cap="none">
              <a:solidFill>
                <a:srgbClr val="F5F1DE"/>
              </a:solidFill>
              <a:latin typeface="Lucida Sans"/>
              <a:ea typeface="Lucida Sans"/>
              <a:cs typeface="Lucida Sans"/>
              <a:sym typeface="Lucida Sans"/>
            </a:endParaRPr>
          </a:p>
        </p:txBody>
      </p:sp>
      <p:pic>
        <p:nvPicPr>
          <p:cNvPr id="259" name="Google Shape;259;p16"/>
          <p:cNvPicPr preferRelativeResize="0"/>
          <p:nvPr/>
        </p:nvPicPr>
        <p:blipFill rotWithShape="1">
          <a:blip r:embed="rId3">
            <a:alphaModFix/>
          </a:blip>
          <a:srcRect r="7928"/>
          <a:stretch/>
        </p:blipFill>
        <p:spPr>
          <a:xfrm>
            <a:off x="310104" y="915289"/>
            <a:ext cx="4526592" cy="2369695"/>
          </a:xfrm>
          <a:prstGeom prst="rect">
            <a:avLst/>
          </a:prstGeom>
          <a:noFill/>
          <a:ln>
            <a:noFill/>
          </a:ln>
        </p:spPr>
      </p:pic>
      <p:pic>
        <p:nvPicPr>
          <p:cNvPr id="260" name="Google Shape;260;p16"/>
          <p:cNvPicPr preferRelativeResize="0"/>
          <p:nvPr/>
        </p:nvPicPr>
        <p:blipFill rotWithShape="1">
          <a:blip r:embed="rId4">
            <a:alphaModFix/>
          </a:blip>
          <a:srcRect/>
          <a:stretch/>
        </p:blipFill>
        <p:spPr>
          <a:xfrm>
            <a:off x="4969716" y="915289"/>
            <a:ext cx="3850756" cy="2369695"/>
          </a:xfrm>
          <a:prstGeom prst="rect">
            <a:avLst/>
          </a:prstGeom>
          <a:noFill/>
          <a:ln>
            <a:noFill/>
          </a:ln>
        </p:spPr>
      </p:pic>
      <p:sp>
        <p:nvSpPr>
          <p:cNvPr id="261" name="Google Shape;261;p16"/>
          <p:cNvSpPr/>
          <p:nvPr/>
        </p:nvSpPr>
        <p:spPr>
          <a:xfrm>
            <a:off x="1432357" y="3357981"/>
            <a:ext cx="2348976"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it-IT" sz="1800" b="1" i="0" u="none" strike="noStrike" cap="none">
                <a:solidFill>
                  <a:schemeClr val="lt1"/>
                </a:solidFill>
                <a:latin typeface="Book Antiqua"/>
                <a:ea typeface="Book Antiqua"/>
                <a:cs typeface="Book Antiqua"/>
                <a:sym typeface="Book Antiqua"/>
              </a:rPr>
              <a:t>Ferramonti di Tarsia</a:t>
            </a:r>
            <a:endParaRPr sz="1400" b="0" i="0" u="none" strike="noStrike" cap="none">
              <a:solidFill>
                <a:srgbClr val="000000"/>
              </a:solidFill>
              <a:latin typeface="Arial"/>
              <a:ea typeface="Arial"/>
              <a:cs typeface="Arial"/>
              <a:sym typeface="Arial"/>
            </a:endParaRPr>
          </a:p>
        </p:txBody>
      </p:sp>
      <p:sp>
        <p:nvSpPr>
          <p:cNvPr id="262" name="Google Shape;262;p16"/>
          <p:cNvSpPr/>
          <p:nvPr/>
        </p:nvSpPr>
        <p:spPr>
          <a:xfrm>
            <a:off x="6026523" y="3357981"/>
            <a:ext cx="17371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0" u="none" strike="noStrike" cap="none">
                <a:solidFill>
                  <a:schemeClr val="lt1"/>
                </a:solidFill>
                <a:latin typeface="Book Antiqua"/>
                <a:ea typeface="Book Antiqua"/>
                <a:cs typeface="Book Antiqua"/>
                <a:sym typeface="Book Antiqua"/>
              </a:rPr>
              <a:t>Le Fraschette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6"/>
        <p:cNvGrpSpPr/>
        <p:nvPr/>
      </p:nvGrpSpPr>
      <p:grpSpPr>
        <a:xfrm>
          <a:off x="0" y="0"/>
          <a:ext cx="0" cy="0"/>
          <a:chOff x="0" y="0"/>
          <a:chExt cx="0" cy="0"/>
        </a:xfrm>
      </p:grpSpPr>
      <p:pic>
        <p:nvPicPr>
          <p:cNvPr id="267" name="Google Shape;267;p17" descr="http://upload.wikimedia.org/wikipedia/it/thumb/3/3e/Mario_Roatta2.jpg/220px-Mario_Roatta2.jpg"/>
          <p:cNvPicPr preferRelativeResize="0"/>
          <p:nvPr/>
        </p:nvPicPr>
        <p:blipFill rotWithShape="1">
          <a:blip r:embed="rId3">
            <a:alphaModFix/>
          </a:blip>
          <a:srcRect/>
          <a:stretch/>
        </p:blipFill>
        <p:spPr>
          <a:xfrm>
            <a:off x="1475656" y="1084094"/>
            <a:ext cx="2095500" cy="3028950"/>
          </a:xfrm>
          <a:prstGeom prst="rect">
            <a:avLst/>
          </a:prstGeom>
          <a:noFill/>
          <a:ln>
            <a:noFill/>
          </a:ln>
        </p:spPr>
      </p:pic>
      <p:sp>
        <p:nvSpPr>
          <p:cNvPr id="268" name="Google Shape;268;p17"/>
          <p:cNvSpPr txBox="1">
            <a:spLocks noGrp="1"/>
          </p:cNvSpPr>
          <p:nvPr>
            <p:ph type="subTitle" idx="1"/>
          </p:nvPr>
        </p:nvSpPr>
        <p:spPr>
          <a:xfrm>
            <a:off x="4355976" y="1245527"/>
            <a:ext cx="4456584" cy="419969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910"/>
              <a:buNone/>
            </a:pPr>
            <a:r>
              <a:rPr lang="it-IT" sz="1400">
                <a:solidFill>
                  <a:schemeClr val="lt1"/>
                </a:solidFill>
              </a:rPr>
              <a:t>«….Nell’inverno del 1942 ci fu una vera e propria escalation della repressione. Il primo marzo il generale Roatta nuovo comandante della II Armata emise la famigerata Circolare 3C costituita da una serie di minuziose disposizioni ai vari reparti dell’esercito per combattere i partigiani e soprattutto per rompere l’appoggio popolare al movimento di liberazione»</a:t>
            </a:r>
            <a:endParaRPr/>
          </a:p>
          <a:p>
            <a:pPr marL="0" lvl="0" indent="0" algn="just" rtl="0">
              <a:lnSpc>
                <a:spcPct val="100000"/>
              </a:lnSpc>
              <a:spcBef>
                <a:spcPts val="240"/>
              </a:spcBef>
              <a:spcAft>
                <a:spcPts val="0"/>
              </a:spcAft>
              <a:buSzPts val="780"/>
              <a:buNone/>
            </a:pPr>
            <a:r>
              <a:rPr lang="it-IT" sz="1200">
                <a:solidFill>
                  <a:schemeClr val="lt1"/>
                </a:solidFill>
              </a:rPr>
              <a:t>(</a:t>
            </a:r>
            <a:r>
              <a:rPr lang="it-IT" sz="1200" i="1">
                <a:solidFill>
                  <a:schemeClr val="lt1"/>
                </a:solidFill>
              </a:rPr>
              <a:t>Alessandra Kersevan, Lager italiani. Pulizia etnica e campi di concentramento fascisti per civili jugoslavi 1941-1943,  ed. Nutrimenti, Roma, 2008)</a:t>
            </a:r>
            <a:endParaRPr/>
          </a:p>
          <a:p>
            <a:pPr marL="0" lvl="0" indent="0" algn="just" rtl="0">
              <a:lnSpc>
                <a:spcPct val="100000"/>
              </a:lnSpc>
              <a:spcBef>
                <a:spcPts val="280"/>
              </a:spcBef>
              <a:spcAft>
                <a:spcPts val="0"/>
              </a:spcAft>
              <a:buSzPts val="910"/>
              <a:buNone/>
            </a:pPr>
            <a:endParaRPr sz="1400" i="1">
              <a:solidFill>
                <a:schemeClr val="lt1"/>
              </a:solidFill>
            </a:endParaRPr>
          </a:p>
          <a:p>
            <a:pPr marL="0" lvl="0" indent="0" algn="just" rtl="0">
              <a:lnSpc>
                <a:spcPct val="100000"/>
              </a:lnSpc>
              <a:spcBef>
                <a:spcPts val="280"/>
              </a:spcBef>
              <a:spcAft>
                <a:spcPts val="0"/>
              </a:spcAft>
              <a:buSzPts val="910"/>
              <a:buNone/>
            </a:pPr>
            <a:endParaRPr sz="1400" i="1">
              <a:solidFill>
                <a:schemeClr val="lt1"/>
              </a:solidFill>
            </a:endParaRPr>
          </a:p>
          <a:p>
            <a:pPr marL="0" lvl="0" indent="0" algn="just" rtl="0">
              <a:lnSpc>
                <a:spcPct val="100000"/>
              </a:lnSpc>
              <a:spcBef>
                <a:spcPts val="240"/>
              </a:spcBef>
              <a:spcAft>
                <a:spcPts val="0"/>
              </a:spcAft>
              <a:buSzPts val="780"/>
              <a:buNone/>
            </a:pPr>
            <a:r>
              <a:rPr lang="it-IT" sz="1200" b="1" i="1">
                <a:solidFill>
                  <a:schemeClr val="lt1"/>
                </a:solidFill>
              </a:rPr>
              <a:t>«</a:t>
            </a:r>
            <a:r>
              <a:rPr lang="it-IT" sz="1200" i="1">
                <a:solidFill>
                  <a:schemeClr val="lt1"/>
                </a:solidFill>
              </a:rPr>
              <a:t> ...poco sangue versato inizialmente risparmia fiumi di sangue in seguito. Perciò ogni movimento deve essere inesorabilmente stroncato in origine....muovendo contro gruppi di individui che perturbino ordine o non si attengano prescrizioni di autorità militare, si proceda in formazione di combattimento e si faccia fuoco a distanza, anche con mortai e artiglieria senza preavviso di sorta, come se si procedesse contro truppe nemiche. </a:t>
            </a:r>
            <a:r>
              <a:rPr lang="it-IT" sz="1200" b="1" i="1">
                <a:solidFill>
                  <a:schemeClr val="lt1"/>
                </a:solidFill>
              </a:rPr>
              <a:t>» </a:t>
            </a:r>
            <a:r>
              <a:rPr lang="it-IT" sz="1050" b="1" i="1">
                <a:solidFill>
                  <a:schemeClr val="lt1"/>
                </a:solidFill>
              </a:rPr>
              <a:t>Mario Roatta, Circolare 3C)</a:t>
            </a:r>
            <a:endParaRPr sz="1200" i="1">
              <a:solidFill>
                <a:schemeClr val="lt1"/>
              </a:solidFill>
            </a:endParaRPr>
          </a:p>
        </p:txBody>
      </p:sp>
      <p:sp>
        <p:nvSpPr>
          <p:cNvPr id="269" name="Google Shape;269;p17"/>
          <p:cNvSpPr/>
          <p:nvPr/>
        </p:nvSpPr>
        <p:spPr>
          <a:xfrm>
            <a:off x="1339367" y="333466"/>
            <a:ext cx="6328977"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D4D99"/>
              </a:buClr>
              <a:buSzPts val="2560"/>
              <a:buFont typeface="Georgia"/>
              <a:buNone/>
            </a:pPr>
            <a:r>
              <a:rPr lang="it-IT" sz="2000" b="1" i="0" u="none" strike="noStrike" cap="none">
                <a:solidFill>
                  <a:srgbClr val="F5F1DE"/>
                </a:solidFill>
                <a:latin typeface="Lucida Sans"/>
                <a:ea typeface="Lucida Sans"/>
                <a:cs typeface="Lucida Sans"/>
                <a:sym typeface="Lucida Sans"/>
              </a:rPr>
              <a:t>Mario Roatta e la Circolare 3C (1° marzo 1942) </a:t>
            </a:r>
            <a:endParaRPr sz="1400" b="0" i="0" u="none" strike="noStrike" cap="none">
              <a:solidFill>
                <a:srgbClr val="000000"/>
              </a:solidFill>
              <a:latin typeface="Arial"/>
              <a:ea typeface="Arial"/>
              <a:cs typeface="Arial"/>
              <a:sym typeface="Arial"/>
            </a:endParaRPr>
          </a:p>
        </p:txBody>
      </p:sp>
      <p:sp>
        <p:nvSpPr>
          <p:cNvPr id="270" name="Google Shape;270;p17"/>
          <p:cNvSpPr/>
          <p:nvPr/>
        </p:nvSpPr>
        <p:spPr>
          <a:xfrm>
            <a:off x="1475725" y="4211800"/>
            <a:ext cx="209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1800" b="0" i="0" u="none" strike="noStrike" cap="none">
                <a:solidFill>
                  <a:schemeClr val="lt1"/>
                </a:solidFill>
                <a:latin typeface="Book Antiqua"/>
                <a:ea typeface="Book Antiqua"/>
                <a:cs typeface="Book Antiqua"/>
                <a:sym typeface="Book Antiqua"/>
              </a:rPr>
              <a:t>Mario Roatta</a:t>
            </a:r>
            <a:endParaRPr sz="1400" b="0" i="0" u="none" strike="noStrike" cap="none">
              <a:solidFill>
                <a:srgbClr val="000000"/>
              </a:solidFill>
              <a:latin typeface="Arial"/>
              <a:ea typeface="Arial"/>
              <a:cs typeface="Arial"/>
              <a:sym typeface="Arial"/>
            </a:endParaRPr>
          </a:p>
        </p:txBody>
      </p:sp>
      <p:sp>
        <p:nvSpPr>
          <p:cNvPr id="271" name="Google Shape;271;p17"/>
          <p:cNvSpPr txBox="1"/>
          <p:nvPr/>
        </p:nvSpPr>
        <p:spPr>
          <a:xfrm>
            <a:off x="1339368" y="4549770"/>
            <a:ext cx="2487450"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it-IT" sz="1200" b="0" i="0" u="none" strike="noStrike" cap="none">
                <a:solidFill>
                  <a:schemeClr val="lt1"/>
                </a:solidFill>
                <a:latin typeface="Book Antiqua"/>
                <a:ea typeface="Book Antiqua"/>
                <a:cs typeface="Book Antiqua"/>
                <a:sym typeface="Book Antiqua"/>
              </a:rPr>
              <a:t> </a:t>
            </a:r>
            <a:br>
              <a:rPr lang="it-IT" sz="1200" b="0" i="0" u="none" strike="noStrike" cap="none">
                <a:solidFill>
                  <a:schemeClr val="lt1"/>
                </a:solidFill>
                <a:latin typeface="Book Antiqua"/>
                <a:ea typeface="Book Antiqua"/>
                <a:cs typeface="Book Antiqua"/>
                <a:sym typeface="Book Antiqua"/>
              </a:rPr>
            </a:br>
            <a:r>
              <a:rPr lang="it-IT" sz="1200" b="0" i="0" u="none" strike="noStrike" cap="none">
                <a:solidFill>
                  <a:schemeClr val="lt1"/>
                </a:solidFill>
                <a:latin typeface="Book Antiqua"/>
                <a:ea typeface="Book Antiqua"/>
                <a:cs typeface="Book Antiqua"/>
                <a:sym typeface="Book Antiqua"/>
              </a:rPr>
              <a:t>dal 24 marzo 1941 fino al gennaio fu capo di stato maggiore. Il  18 marzo 1942 venne nominato comandante della 2</a:t>
            </a:r>
            <a:r>
              <a:rPr lang="it-IT" sz="1200" b="0" i="0" u="none" strike="noStrike" cap="none" baseline="30000">
                <a:solidFill>
                  <a:schemeClr val="lt1"/>
                </a:solidFill>
                <a:latin typeface="Book Antiqua"/>
                <a:ea typeface="Book Antiqua"/>
                <a:cs typeface="Book Antiqua"/>
                <a:sym typeface="Book Antiqua"/>
              </a:rPr>
              <a:t>a</a:t>
            </a:r>
            <a:r>
              <a:rPr lang="it-IT" sz="1200" b="0" i="0" u="none" strike="noStrike" cap="none">
                <a:solidFill>
                  <a:schemeClr val="lt1"/>
                </a:solidFill>
                <a:latin typeface="Book Antiqua"/>
                <a:ea typeface="Book Antiqua"/>
                <a:cs typeface="Book Antiqua"/>
                <a:sym typeface="Book Antiqua"/>
              </a:rPr>
              <a:t> Armata in  Croazia. Fu in seguito a questi ordini di Roatta che nei cinque giorni successivi al 25 luglio 1943 si ebbero, negli scontri, 93 morti, 536 feriti e 2.276 arresti</a:t>
            </a:r>
            <a:endParaRPr sz="1200" b="0" i="0" u="none" strike="noStrike" cap="none">
              <a:solidFill>
                <a:schemeClr val="lt1"/>
              </a:solidFill>
              <a:latin typeface="Book Antiqua"/>
              <a:ea typeface="Book Antiqua"/>
              <a:cs typeface="Book Antiqua"/>
              <a:sym typeface="Book Antiqua"/>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fade">
                                      <p:cBhvr>
                                        <p:cTn id="7" dur="500"/>
                                        <p:tgtEl>
                                          <p:spTgt spid="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8">
                                            <p:txEl>
                                              <p:pRg st="1" end="1"/>
                                            </p:txEl>
                                          </p:spTgt>
                                        </p:tgtEl>
                                        <p:attrNameLst>
                                          <p:attrName>style.visibility</p:attrName>
                                        </p:attrNameLst>
                                      </p:cBhvr>
                                      <p:to>
                                        <p:strVal val="visible"/>
                                      </p:to>
                                    </p:set>
                                    <p:animEffect transition="in" filter="fade">
                                      <p:cBhvr>
                                        <p:cTn id="12" dur="500"/>
                                        <p:tgtEl>
                                          <p:spTgt spid="2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xEl>
                                              <p:pRg st="2" end="2"/>
                                            </p:txEl>
                                          </p:spTgt>
                                        </p:tgtEl>
                                        <p:attrNameLst>
                                          <p:attrName>style.visibility</p:attrName>
                                        </p:attrNameLst>
                                      </p:cBhvr>
                                      <p:to>
                                        <p:strVal val="visible"/>
                                      </p:to>
                                    </p:set>
                                    <p:animEffect transition="in" filter="fade">
                                      <p:cBhvr>
                                        <p:cTn id="17" dur="500"/>
                                        <p:tgtEl>
                                          <p:spTgt spid="2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8">
                                            <p:txEl>
                                              <p:pRg st="3" end="3"/>
                                            </p:txEl>
                                          </p:spTgt>
                                        </p:tgtEl>
                                        <p:attrNameLst>
                                          <p:attrName>style.visibility</p:attrName>
                                        </p:attrNameLst>
                                      </p:cBhvr>
                                      <p:to>
                                        <p:strVal val="visible"/>
                                      </p:to>
                                    </p:set>
                                    <p:animEffect transition="in" filter="fade">
                                      <p:cBhvr>
                                        <p:cTn id="22" dur="500"/>
                                        <p:tgtEl>
                                          <p:spTgt spid="2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8">
                                            <p:txEl>
                                              <p:pRg st="4" end="4"/>
                                            </p:txEl>
                                          </p:spTgt>
                                        </p:tgtEl>
                                        <p:attrNameLst>
                                          <p:attrName>style.visibility</p:attrName>
                                        </p:attrNameLst>
                                      </p:cBhvr>
                                      <p:to>
                                        <p:strVal val="visible"/>
                                      </p:to>
                                    </p:set>
                                    <p:animEffect transition="in" filter="fade">
                                      <p:cBhvr>
                                        <p:cTn id="27" dur="500"/>
                                        <p:tgtEl>
                                          <p:spTgt spid="2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67"/>
                                        </p:tgtEl>
                                        <p:attrNameLst>
                                          <p:attrName>style.visibility</p:attrName>
                                        </p:attrNameLst>
                                      </p:cBhvr>
                                      <p:to>
                                        <p:strVal val="visible"/>
                                      </p:to>
                                    </p:set>
                                    <p:anim calcmode="lin" valueType="num">
                                      <p:cBhvr additive="base">
                                        <p:cTn id="32" dur="500"/>
                                        <p:tgtEl>
                                          <p:spTgt spid="267"/>
                                        </p:tgtEl>
                                        <p:attrNameLst>
                                          <p:attrName>ppt_w</p:attrName>
                                        </p:attrNameLst>
                                      </p:cBhvr>
                                      <p:tavLst>
                                        <p:tav tm="0">
                                          <p:val>
                                            <p:strVal val="0"/>
                                          </p:val>
                                        </p:tav>
                                        <p:tav tm="100000">
                                          <p:val>
                                            <p:strVal val="#ppt_w"/>
                                          </p:val>
                                        </p:tav>
                                      </p:tavLst>
                                    </p:anim>
                                    <p:anim calcmode="lin" valueType="num">
                                      <p:cBhvr additive="base">
                                        <p:cTn id="33" dur="500"/>
                                        <p:tgtEl>
                                          <p:spTgt spid="267"/>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270"/>
                                        </p:tgtEl>
                                        <p:attrNameLst>
                                          <p:attrName>style.visibility</p:attrName>
                                        </p:attrNameLst>
                                      </p:cBhvr>
                                      <p:to>
                                        <p:strVal val="visible"/>
                                      </p:to>
                                    </p:set>
                                    <p:anim calcmode="lin" valueType="num">
                                      <p:cBhvr additive="base">
                                        <p:cTn id="36" dur="500"/>
                                        <p:tgtEl>
                                          <p:spTgt spid="270"/>
                                        </p:tgtEl>
                                        <p:attrNameLst>
                                          <p:attrName>ppt_w</p:attrName>
                                        </p:attrNameLst>
                                      </p:cBhvr>
                                      <p:tavLst>
                                        <p:tav tm="0">
                                          <p:val>
                                            <p:strVal val="0"/>
                                          </p:val>
                                        </p:tav>
                                        <p:tav tm="100000">
                                          <p:val>
                                            <p:strVal val="#ppt_w"/>
                                          </p:val>
                                        </p:tav>
                                      </p:tavLst>
                                    </p:anim>
                                    <p:anim calcmode="lin" valueType="num">
                                      <p:cBhvr additive="base">
                                        <p:cTn id="37" dur="500"/>
                                        <p:tgtEl>
                                          <p:spTgt spid="270"/>
                                        </p:tgtEl>
                                        <p:attrNameLst>
                                          <p:attrName>ppt_h</p:attrName>
                                        </p:attrNameLst>
                                      </p:cBhvr>
                                      <p:tavLst>
                                        <p:tav tm="0">
                                          <p:val>
                                            <p:str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271"/>
                                        </p:tgtEl>
                                        <p:attrNameLst>
                                          <p:attrName>style.visibility</p:attrName>
                                        </p:attrNameLst>
                                      </p:cBhvr>
                                      <p:to>
                                        <p:strVal val="visible"/>
                                      </p:to>
                                    </p:set>
                                    <p:anim calcmode="lin" valueType="num">
                                      <p:cBhvr additive="base">
                                        <p:cTn id="40" dur="500"/>
                                        <p:tgtEl>
                                          <p:spTgt spid="271"/>
                                        </p:tgtEl>
                                        <p:attrNameLst>
                                          <p:attrName>ppt_w</p:attrName>
                                        </p:attrNameLst>
                                      </p:cBhvr>
                                      <p:tavLst>
                                        <p:tav tm="0">
                                          <p:val>
                                            <p:strVal val="0"/>
                                          </p:val>
                                        </p:tav>
                                        <p:tav tm="100000">
                                          <p:val>
                                            <p:strVal val="#ppt_w"/>
                                          </p:val>
                                        </p:tav>
                                      </p:tavLst>
                                    </p:anim>
                                    <p:anim calcmode="lin" valueType="num">
                                      <p:cBhvr additive="base">
                                        <p:cTn id="41" dur="500"/>
                                        <p:tgtEl>
                                          <p:spTgt spid="2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8" descr="La cittadina di Lipari e il Castello"/>
          <p:cNvPicPr preferRelativeResize="0"/>
          <p:nvPr/>
        </p:nvPicPr>
        <p:blipFill rotWithShape="1">
          <a:blip r:embed="rId3">
            <a:alphaModFix/>
          </a:blip>
          <a:srcRect l="7075" r="4966"/>
          <a:stretch/>
        </p:blipFill>
        <p:spPr>
          <a:xfrm>
            <a:off x="-36511" y="-1334"/>
            <a:ext cx="9180512" cy="6859334"/>
          </a:xfrm>
          <a:prstGeom prst="rect">
            <a:avLst/>
          </a:prstGeom>
          <a:noFill/>
          <a:ln>
            <a:noFill/>
          </a:ln>
        </p:spPr>
      </p:pic>
      <p:sp>
        <p:nvSpPr>
          <p:cNvPr id="277" name="Google Shape;277;p18"/>
          <p:cNvSpPr/>
          <p:nvPr/>
        </p:nvSpPr>
        <p:spPr>
          <a:xfrm>
            <a:off x="323528" y="1989999"/>
            <a:ext cx="8496944" cy="2585323"/>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Book Antiqua"/>
                <a:ea typeface="Book Antiqua"/>
                <a:cs typeface="Book Antiqua"/>
                <a:sym typeface="Book Antiqua"/>
              </a:rPr>
              <a:t>«Lipari fu, tra tutte le isole di confino, quella più vivibile sia perché le sue notevoli dimensioni favorivano i rapporti dei confinati con gli abitanti in residenze private, insieme ai propri famigliari o ad altri compagni.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a:p>
            <a:pPr marL="0" marR="0" lvl="0" indent="0" algn="just"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Book Antiqua"/>
                <a:ea typeface="Book Antiqua"/>
                <a:cs typeface="Book Antiqua"/>
                <a:sym typeface="Book Antiqua"/>
              </a:rPr>
              <a:t>Nell’estate del ’29 l’isola fu teatro della celebre evasione messa a segno da Carlo Rosselli, Emilio Lussu e Francesco Fausto Nitti. Approdati avventurosamente a Tunisi, a bordo del grosso natante </a:t>
            </a:r>
            <a:r>
              <a:rPr lang="it-IT" sz="1800" b="0" i="1" u="none" strike="noStrike" cap="none">
                <a:solidFill>
                  <a:schemeClr val="dk1"/>
                </a:solidFill>
                <a:latin typeface="Book Antiqua"/>
                <a:ea typeface="Book Antiqua"/>
                <a:cs typeface="Book Antiqua"/>
                <a:sym typeface="Book Antiqua"/>
              </a:rPr>
              <a:t>Dream V</a:t>
            </a:r>
            <a:r>
              <a:rPr lang="it-IT" sz="1800" b="0" i="0" u="none" strike="noStrike" cap="none">
                <a:solidFill>
                  <a:schemeClr val="dk1"/>
                </a:solidFill>
                <a:latin typeface="Book Antiqua"/>
                <a:ea typeface="Book Antiqua"/>
                <a:cs typeface="Book Antiqua"/>
                <a:sym typeface="Book Antiqua"/>
              </a:rPr>
              <a:t>, il 1° agosto del 1929 essi riuscirono a raggiungere la Francia, dove poterono testimoniare alla stampa del mondo libero sul sistema di repressione della dittatura fascista» (Capogreco)</a:t>
            </a:r>
            <a:endParaRPr sz="1400" b="0" i="0" u="none" strike="noStrike" cap="none">
              <a:solidFill>
                <a:srgbClr val="000000"/>
              </a:solidFill>
              <a:latin typeface="Arial"/>
              <a:ea typeface="Arial"/>
              <a:cs typeface="Arial"/>
              <a:sym typeface="Arial"/>
            </a:endParaRPr>
          </a:p>
        </p:txBody>
      </p:sp>
      <p:sp>
        <p:nvSpPr>
          <p:cNvPr id="278" name="Google Shape;278;p18"/>
          <p:cNvSpPr/>
          <p:nvPr/>
        </p:nvSpPr>
        <p:spPr>
          <a:xfrm>
            <a:off x="4139952" y="293747"/>
            <a:ext cx="4464496" cy="830997"/>
          </a:xfrm>
          <a:prstGeom prst="rect">
            <a:avLst/>
          </a:prstGeom>
          <a:solidFill>
            <a:schemeClr val="lt1"/>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2340"/>
              <a:buFont typeface="Arial"/>
              <a:buNone/>
            </a:pPr>
            <a:r>
              <a:rPr lang="it-IT" sz="2340" b="1" i="0" u="none" strike="noStrike" cap="none">
                <a:solidFill>
                  <a:srgbClr val="C00000"/>
                </a:solidFill>
                <a:latin typeface="Lucida Sans"/>
                <a:ea typeface="Lucida Sans"/>
                <a:cs typeface="Lucida Sans"/>
                <a:sym typeface="Lucida Sans"/>
              </a:rPr>
              <a:t>COLONIA CONFINARIA DI LIPARI</a:t>
            </a:r>
            <a:endParaRPr sz="1400" b="0" i="0" u="none" strike="noStrike" cap="none">
              <a:solidFill>
                <a:srgbClr val="000000"/>
              </a:solidFill>
              <a:latin typeface="Arial"/>
              <a:ea typeface="Arial"/>
              <a:cs typeface="Arial"/>
              <a:sym typeface="Arial"/>
            </a:endParaRPr>
          </a:p>
        </p:txBody>
      </p:sp>
      <p:pic>
        <p:nvPicPr>
          <p:cNvPr id="279" name="Google Shape;279;p18" descr="Lipari 1929"/>
          <p:cNvPicPr preferRelativeResize="0"/>
          <p:nvPr/>
        </p:nvPicPr>
        <p:blipFill rotWithShape="1">
          <a:blip r:embed="rId4">
            <a:alphaModFix/>
          </a:blip>
          <a:srcRect/>
          <a:stretch/>
        </p:blipFill>
        <p:spPr>
          <a:xfrm rot="1240261">
            <a:off x="6805590" y="5064087"/>
            <a:ext cx="1152128" cy="1679738"/>
          </a:xfrm>
          <a:prstGeom prst="rect">
            <a:avLst/>
          </a:prstGeom>
          <a:noFill/>
          <a:ln>
            <a:noFill/>
          </a:ln>
        </p:spPr>
      </p:pic>
      <p:sp>
        <p:nvSpPr>
          <p:cNvPr id="280" name="Google Shape;280;p18"/>
          <p:cNvSpPr/>
          <p:nvPr/>
        </p:nvSpPr>
        <p:spPr>
          <a:xfrm>
            <a:off x="1331640" y="5589240"/>
            <a:ext cx="4653219" cy="430887"/>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IT" sz="1100" b="0" i="1" u="none" strike="noStrike" cap="none">
                <a:solidFill>
                  <a:schemeClr val="dk1"/>
                </a:solidFill>
                <a:latin typeface="Book Antiqua"/>
                <a:ea typeface="Book Antiqua"/>
                <a:cs typeface="Book Antiqua"/>
                <a:sym typeface="Book Antiqua"/>
              </a:rPr>
              <a:t>«…..Il mare era calmissimo. Ad un tratto, appena percettibile, il palpito di un motore. Un motoscafo si avvicinò. Il segnale era il nostro….». Emilio Lussu</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5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fade">
                                      <p:cBhvr>
                                        <p:cTn id="12" dur="500"/>
                                        <p:tgtEl>
                                          <p:spTgt spid="280"/>
                                        </p:tgtEl>
                                      </p:cBhvr>
                                    </p:animEffect>
                                  </p:childTnLst>
                                </p:cTn>
                              </p:par>
                              <p:par>
                                <p:cTn id="13" presetID="10" presetClass="entr" presetSubtype="0" fill="hold" nodeType="withEffect">
                                  <p:stCondLst>
                                    <p:cond delay="0"/>
                                  </p:stCondLst>
                                  <p:childTnLst>
                                    <p:set>
                                      <p:cBhvr>
                                        <p:cTn id="14" dur="1" fill="hold">
                                          <p:stCondLst>
                                            <p:cond delay="0"/>
                                          </p:stCondLst>
                                        </p:cTn>
                                        <p:tgtEl>
                                          <p:spTgt spid="279"/>
                                        </p:tgtEl>
                                        <p:attrNameLst>
                                          <p:attrName>style.visibility</p:attrName>
                                        </p:attrNameLst>
                                      </p:cBhvr>
                                      <p:to>
                                        <p:strVal val="visible"/>
                                      </p:to>
                                    </p:set>
                                    <p:animEffect transition="in" filter="fade">
                                      <p:cBhvr>
                                        <p:cTn id="15"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9"/>
          <p:cNvSpPr/>
          <p:nvPr/>
        </p:nvSpPr>
        <p:spPr>
          <a:xfrm>
            <a:off x="576390" y="4121785"/>
            <a:ext cx="8280920"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it-IT" sz="1600" b="0" i="0" u="none" strike="noStrike" cap="none">
                <a:solidFill>
                  <a:schemeClr val="lt1"/>
                </a:solidFill>
                <a:latin typeface="Book Antiqua"/>
                <a:ea typeface="Book Antiqua"/>
                <a:cs typeface="Book Antiqua"/>
                <a:sym typeface="Book Antiqua"/>
              </a:rPr>
              <a:t>«Definita “primo campo di concentramento italiano” la nuova colonia rappresentò un’assoluta novità non soltanto per il fatto di trovarsi sulla terraferma ma anche perché ai confinati era permesso realmente di “darsi a stabile occupazione……Alla fine del ’26 il numero dei dissidenti confinati ammontava a 900, dal 1926 al 1943, nell’arco di 17 anni di applicazione del confino, esso raggiunse complessivamente 12330 unità» (Capogreco) </a:t>
            </a:r>
            <a:endParaRPr sz="1400" b="0" i="0" u="none" strike="noStrike" cap="none">
              <a:solidFill>
                <a:srgbClr val="000000"/>
              </a:solidFill>
              <a:latin typeface="Arial"/>
              <a:ea typeface="Arial"/>
              <a:cs typeface="Arial"/>
              <a:sym typeface="Arial"/>
            </a:endParaRPr>
          </a:p>
        </p:txBody>
      </p:sp>
      <p:pic>
        <p:nvPicPr>
          <p:cNvPr id="286" name="Google Shape;286;p19" descr="File:Map of comune of Pisticci (province of Matera, region Basilicata, Italy).svg"/>
          <p:cNvPicPr preferRelativeResize="0"/>
          <p:nvPr/>
        </p:nvPicPr>
        <p:blipFill rotWithShape="1">
          <a:blip r:embed="rId3">
            <a:alphaModFix/>
          </a:blip>
          <a:srcRect/>
          <a:stretch/>
        </p:blipFill>
        <p:spPr>
          <a:xfrm>
            <a:off x="899592" y="1196752"/>
            <a:ext cx="2292046" cy="2546718"/>
          </a:xfrm>
          <a:prstGeom prst="rect">
            <a:avLst/>
          </a:prstGeom>
          <a:noFill/>
          <a:ln>
            <a:noFill/>
          </a:ln>
        </p:spPr>
      </p:pic>
      <p:sp>
        <p:nvSpPr>
          <p:cNvPr id="287" name="Google Shape;287;p19"/>
          <p:cNvSpPr txBox="1">
            <a:spLocks noGrp="1"/>
          </p:cNvSpPr>
          <p:nvPr>
            <p:ph type="title"/>
          </p:nvPr>
        </p:nvSpPr>
        <p:spPr>
          <a:xfrm>
            <a:off x="1475656" y="332656"/>
            <a:ext cx="5976664" cy="7920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0000"/>
              </a:buClr>
              <a:buSzPts val="2000"/>
              <a:buFont typeface="Lucida Sans"/>
              <a:buNone/>
            </a:pPr>
            <a:r>
              <a:rPr lang="it-IT" sz="2000" b="1">
                <a:solidFill>
                  <a:srgbClr val="FF0000"/>
                </a:solidFill>
              </a:rPr>
              <a:t>Pisticci,</a:t>
            </a:r>
            <a:r>
              <a:rPr lang="it-IT" sz="2000">
                <a:solidFill>
                  <a:srgbClr val="FF0000"/>
                </a:solidFill>
              </a:rPr>
              <a:t> Basilicata, provincia di Matera</a:t>
            </a:r>
            <a:endParaRPr/>
          </a:p>
        </p:txBody>
      </p:sp>
      <p:sp>
        <p:nvSpPr>
          <p:cNvPr id="288" name="Google Shape;288;p19"/>
          <p:cNvSpPr/>
          <p:nvPr/>
        </p:nvSpPr>
        <p:spPr>
          <a:xfrm>
            <a:off x="3563888" y="1124744"/>
            <a:ext cx="5310336" cy="25545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it-IT" sz="1600" b="0" i="0" u="none" strike="noStrike" cap="none">
                <a:solidFill>
                  <a:schemeClr val="lt1"/>
                </a:solidFill>
                <a:latin typeface="Book Antiqua"/>
                <a:ea typeface="Book Antiqua"/>
                <a:cs typeface="Book Antiqua"/>
                <a:sym typeface="Book Antiqua"/>
              </a:rPr>
              <a:t>«…I primi confinati giunti a Pisticci nell’aprile del 1939, vennero alloggiati in otto capannoni in via di riadattamento esistenti dal 1924 in contrada Caporotondo. Era questa la zona più centrale dell’intera area nella quale presero anche sede la direzione della colonia e quella della ditta Parrini. [….] In luglio  i confinati di Pisticci erano già un centinaio e il loro numero si sarebbe triplicato entro novembre allorché la colonia poté considerarsi pienamente operativa» (Capogreco)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2000"/>
                                        <p:tgtEl>
                                          <p:spTgt spid="288"/>
                                        </p:tgtEl>
                                      </p:cBhvr>
                                    </p:animEffect>
                                  </p:childTnLst>
                                </p:cTn>
                              </p:par>
                              <p:par>
                                <p:cTn id="8" presetID="10" presetClass="entr" presetSubtype="0" fill="hold" nodeType="withEffect">
                                  <p:stCondLst>
                                    <p:cond delay="0"/>
                                  </p:stCondLst>
                                  <p:childTnLst>
                                    <p:set>
                                      <p:cBhvr>
                                        <p:cTn id="9" dur="1" fill="hold">
                                          <p:stCondLst>
                                            <p:cond delay="0"/>
                                          </p:stCondLst>
                                        </p:cTn>
                                        <p:tgtEl>
                                          <p:spTgt spid="286"/>
                                        </p:tgtEl>
                                        <p:attrNameLst>
                                          <p:attrName>style.visibility</p:attrName>
                                        </p:attrNameLst>
                                      </p:cBhvr>
                                      <p:to>
                                        <p:strVal val="visible"/>
                                      </p:to>
                                    </p:set>
                                    <p:animEffect transition="in" filter="fade">
                                      <p:cBhvr>
                                        <p:cTn id="10" dur="2000"/>
                                        <p:tgtEl>
                                          <p:spTgt spid="2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10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2"/>
          <p:cNvSpPr/>
          <p:nvPr/>
        </p:nvSpPr>
        <p:spPr>
          <a:xfrm>
            <a:off x="1547664" y="635069"/>
            <a:ext cx="561662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it-IT" sz="2800" b="1" i="0" u="none" strike="noStrike" cap="none">
                <a:solidFill>
                  <a:schemeClr val="dk1"/>
                </a:solidFill>
                <a:latin typeface="Calibri"/>
                <a:ea typeface="Calibri"/>
                <a:cs typeface="Calibri"/>
                <a:sym typeface="Calibri"/>
              </a:rPr>
              <a:t>…la mia infanzia è rimasta sempre lì</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it-IT" sz="1600" b="1" i="0" u="none" strike="noStrike" cap="none">
                <a:solidFill>
                  <a:schemeClr val="dk1"/>
                </a:solidFill>
                <a:latin typeface="Calibri"/>
                <a:ea typeface="Calibri"/>
                <a:cs typeface="Calibri"/>
                <a:sym typeface="Calibri"/>
              </a:rPr>
              <a:t>(Alessandra Kersevan)</a:t>
            </a:r>
            <a:endParaRPr sz="1600" b="1" i="0" u="none" strike="noStrike" cap="none">
              <a:solidFill>
                <a:schemeClr val="dk1"/>
              </a:solidFill>
              <a:latin typeface="Book Antiqua"/>
              <a:ea typeface="Book Antiqua"/>
              <a:cs typeface="Book Antiqua"/>
              <a:sym typeface="Book Antiqua"/>
            </a:endParaRPr>
          </a:p>
        </p:txBody>
      </p:sp>
      <p:sp>
        <p:nvSpPr>
          <p:cNvPr id="99" name="Google Shape;99;p2"/>
          <p:cNvSpPr/>
          <p:nvPr/>
        </p:nvSpPr>
        <p:spPr>
          <a:xfrm>
            <a:off x="2195736" y="1760617"/>
            <a:ext cx="4572000" cy="31085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Book Antiqua"/>
                <a:ea typeface="Book Antiqua"/>
                <a:cs typeface="Book Antiqua"/>
                <a:sym typeface="Book Antiqua"/>
              </a:rPr>
              <a:t>«…Non solo nessun criminale di guerra è stato processato  e condannato dallo stato italiano, ma addirittura, per discolparli e nello stesso tempo far dimenticare al mondo e agli italiani stessi quali erano state le conseguenze della politica aggressiva dell’Italia, sono stati costruiti memoriali e raccolte di testimonianze per discolpare i carnefici e, secondo l’antica favola, trasformarli in vittime.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Book Antiqua"/>
                <a:ea typeface="Book Antiqua"/>
                <a:cs typeface="Book Antiqua"/>
                <a:sym typeface="Book Antiqua"/>
              </a:rPr>
              <a:t>Nella trattazione di queste vicende da parte di uomini politici, giornalisti, anche molti storici,  funziona ancora il vecchio pregiudizio antislavo, più o meno con le stesse argomentazioni che abbiamo visto funzionare già nel Risorgimento e poi sviluppate dal fascismo: “gli slavi sono sempre barbari”…» </a:t>
            </a:r>
            <a:r>
              <a:rPr lang="it-IT" sz="1200" b="0" i="0" u="none" strike="noStrike" cap="none">
                <a:solidFill>
                  <a:schemeClr val="dk1"/>
                </a:solidFill>
                <a:latin typeface="Book Antiqua"/>
                <a:ea typeface="Book Antiqua"/>
                <a:cs typeface="Book Antiqua"/>
                <a:sym typeface="Book Antiqua"/>
              </a:rPr>
              <a:t>(Alessandra Kersevan)</a:t>
            </a:r>
            <a:endParaRPr sz="1400" b="0" i="0" u="none" strike="noStrike" cap="none">
              <a:solidFill>
                <a:srgbClr val="000000"/>
              </a:solidFill>
              <a:latin typeface="Arial"/>
              <a:ea typeface="Arial"/>
              <a:cs typeface="Arial"/>
              <a:sym typeface="Arial"/>
            </a:endParaRPr>
          </a:p>
        </p:txBody>
      </p:sp>
      <p:pic>
        <p:nvPicPr>
          <p:cNvPr id="100" name="Google Shape;100;p2" descr="http://t1.gstatic.com/images?q=tbn:ANd9GcRudl-zk6qQ4bp72lGZBJxprfp_7vETbZPUfCOAyMlhUqM2N9WWqcap5LmKGA"/>
          <p:cNvPicPr preferRelativeResize="0"/>
          <p:nvPr/>
        </p:nvPicPr>
        <p:blipFill rotWithShape="1">
          <a:blip r:embed="rId4">
            <a:alphaModFix/>
          </a:blip>
          <a:srcRect/>
          <a:stretch/>
        </p:blipFill>
        <p:spPr>
          <a:xfrm>
            <a:off x="7164288" y="2708920"/>
            <a:ext cx="1647825" cy="1647825"/>
          </a:xfrm>
          <a:prstGeom prst="rect">
            <a:avLst/>
          </a:prstGeom>
          <a:noFill/>
          <a:ln>
            <a:noFill/>
          </a:ln>
        </p:spPr>
      </p:pic>
      <p:sp>
        <p:nvSpPr>
          <p:cNvPr id="101" name="Google Shape;101;p2"/>
          <p:cNvSpPr/>
          <p:nvPr/>
        </p:nvSpPr>
        <p:spPr>
          <a:xfrm>
            <a:off x="6918959" y="4725144"/>
            <a:ext cx="2117537"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IT" sz="1200" b="1" i="0" u="none" strike="noStrike" cap="none">
                <a:solidFill>
                  <a:schemeClr val="dk1"/>
                </a:solidFill>
                <a:latin typeface="Book Antiqua"/>
                <a:ea typeface="Book Antiqua"/>
                <a:cs typeface="Book Antiqua"/>
                <a:sym typeface="Book Antiqua"/>
              </a:rPr>
              <a:t>Alessandra Kersevan (Monfalcone, Go 1949)</a:t>
            </a:r>
            <a:r>
              <a:rPr lang="it-IT" sz="1200" b="0" i="0" u="none" strike="noStrike" cap="none">
                <a:solidFill>
                  <a:schemeClr val="dk1"/>
                </a:solidFill>
                <a:latin typeface="Book Antiqua"/>
                <a:ea typeface="Book Antiqua"/>
                <a:cs typeface="Book Antiqua"/>
                <a:sym typeface="Book Antiqua"/>
              </a:rPr>
              <a:t> è una saggista, insegnante ed editrice italiana, specializzata in storia e cultura del Friuli-Venezia Giulia e del confine orientale tra le due guerre</a:t>
            </a:r>
            <a:endParaRPr sz="1400" b="0" i="0" u="none" strike="noStrike" cap="non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5">
            <a:alphaModFix/>
          </a:blip>
          <a:srcRect/>
          <a:stretch/>
        </p:blipFill>
        <p:spPr>
          <a:xfrm rot="-608937">
            <a:off x="7371421" y="368377"/>
            <a:ext cx="1381323" cy="17856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4551312" y="620688"/>
            <a:ext cx="4341168" cy="100811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C00000"/>
              </a:buClr>
              <a:buSzPts val="2800"/>
              <a:buFont typeface="Algerian"/>
              <a:buNone/>
            </a:pPr>
            <a:r>
              <a:rPr lang="it-IT" sz="2800">
                <a:solidFill>
                  <a:srgbClr val="C00000"/>
                </a:solidFill>
                <a:latin typeface="Algerian"/>
                <a:ea typeface="Algerian"/>
                <a:cs typeface="Algerian"/>
                <a:sym typeface="Algerian"/>
              </a:rPr>
              <a:t>Che cos’è un confine?</a:t>
            </a:r>
            <a:endParaRPr/>
          </a:p>
        </p:txBody>
      </p:sp>
      <p:sp>
        <p:nvSpPr>
          <p:cNvPr id="108" name="Google Shape;108;p3"/>
          <p:cNvSpPr txBox="1">
            <a:spLocks noGrp="1"/>
          </p:cNvSpPr>
          <p:nvPr>
            <p:ph type="body" idx="1"/>
          </p:nvPr>
        </p:nvSpPr>
        <p:spPr>
          <a:xfrm>
            <a:off x="4572000" y="1196752"/>
            <a:ext cx="4320480" cy="4525963"/>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SzPts val="1560"/>
              <a:buNone/>
            </a:pPr>
            <a:endParaRPr sz="2400" b="1">
              <a:solidFill>
                <a:schemeClr val="dk1"/>
              </a:solidFill>
            </a:endParaRPr>
          </a:p>
          <a:p>
            <a:pPr marL="0" lvl="0" indent="0" algn="just" rtl="0">
              <a:lnSpc>
                <a:spcPct val="100000"/>
              </a:lnSpc>
              <a:spcBef>
                <a:spcPts val="380"/>
              </a:spcBef>
              <a:spcAft>
                <a:spcPts val="0"/>
              </a:spcAft>
              <a:buSzPts val="1235"/>
              <a:buNone/>
            </a:pPr>
            <a:r>
              <a:rPr lang="it-IT" sz="1900" b="1">
                <a:solidFill>
                  <a:schemeClr val="dk1"/>
                </a:solidFill>
              </a:rPr>
              <a:t>«….Il confine è l’organo periferico dello Stato, che delimita il territorio su cui la popolazione, costituita in gruppo politico, esercita la sovranità. Esso è quindi un fatto politico localizzato sulla superficie terrestre in stretta relazione con altri fatti geografici, fisici e umani, organizzati in modo da costituire un paesaggio tipico. </a:t>
            </a:r>
            <a:r>
              <a:rPr lang="it-IT" sz="1300" b="1">
                <a:solidFill>
                  <a:schemeClr val="dk1"/>
                </a:solidFill>
              </a:rPr>
              <a:t>(Marina Cattaruzza. L’Italia e il confine orientale, ed. Il Mulino, Bologna, 2007)</a:t>
            </a:r>
            <a:r>
              <a:rPr lang="it-IT" sz="1500" b="1">
                <a:solidFill>
                  <a:schemeClr val="dk1"/>
                </a:solidFill>
              </a:rPr>
              <a:t>	</a:t>
            </a:r>
            <a:endParaRPr/>
          </a:p>
        </p:txBody>
      </p:sp>
      <p:pic>
        <p:nvPicPr>
          <p:cNvPr id="109" name="Google Shape;109;p3"/>
          <p:cNvPicPr preferRelativeResize="0"/>
          <p:nvPr/>
        </p:nvPicPr>
        <p:blipFill rotWithShape="1">
          <a:blip r:embed="rId4">
            <a:alphaModFix/>
          </a:blip>
          <a:srcRect/>
          <a:stretch/>
        </p:blipFill>
        <p:spPr>
          <a:xfrm>
            <a:off x="107504" y="116632"/>
            <a:ext cx="4176464" cy="6135668"/>
          </a:xfrm>
          <a:prstGeom prst="rect">
            <a:avLst/>
          </a:prstGeom>
          <a:noFill/>
          <a:ln>
            <a:noFill/>
          </a:ln>
          <a:effectLst>
            <a:outerShdw dist="35921" dir="2700000" algn="ctr" rotWithShape="0">
              <a:schemeClr val="dk2"/>
            </a:outerShdw>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4" descr="http://upload.wikimedia.org/wikipedia/it/1/1a/L%27incendio_dell%27Hotel_Balkan.jpeg"/>
          <p:cNvPicPr preferRelativeResize="0"/>
          <p:nvPr/>
        </p:nvPicPr>
        <p:blipFill rotWithShape="1">
          <a:blip r:embed="rId3">
            <a:alphaModFix/>
          </a:blip>
          <a:srcRect t="5347"/>
          <a:stretch/>
        </p:blipFill>
        <p:spPr>
          <a:xfrm>
            <a:off x="-1" y="-1"/>
            <a:ext cx="9132887" cy="6858001"/>
          </a:xfrm>
          <a:prstGeom prst="rect">
            <a:avLst/>
          </a:prstGeom>
          <a:noFill/>
          <a:ln>
            <a:noFill/>
          </a:ln>
        </p:spPr>
      </p:pic>
      <p:sp>
        <p:nvSpPr>
          <p:cNvPr id="115" name="Google Shape;115;p4"/>
          <p:cNvSpPr txBox="1">
            <a:spLocks noGrp="1"/>
          </p:cNvSpPr>
          <p:nvPr>
            <p:ph type="body" idx="1"/>
          </p:nvPr>
        </p:nvSpPr>
        <p:spPr>
          <a:xfrm>
            <a:off x="251520" y="1086199"/>
            <a:ext cx="4536504" cy="2024571"/>
          </a:xfrm>
          <a:prstGeom prst="rect">
            <a:avLst/>
          </a:prstGeom>
          <a:solidFill>
            <a:srgbClr val="F5F1DE">
              <a:alpha val="57254"/>
            </a:srgbClr>
          </a:solidFill>
          <a:ln>
            <a:noFill/>
          </a:ln>
        </p:spPr>
        <p:txBody>
          <a:bodyPr spcFirstLastPara="1" wrap="square" lIns="91425" tIns="45700" rIns="91425" bIns="45700" anchor="t" anchorCtr="0">
            <a:noAutofit/>
          </a:bodyPr>
          <a:lstStyle/>
          <a:p>
            <a:pPr marL="45720" lvl="0" indent="0" algn="just" rtl="0">
              <a:lnSpc>
                <a:spcPct val="100000"/>
              </a:lnSpc>
              <a:spcBef>
                <a:spcPts val="0"/>
              </a:spcBef>
              <a:spcAft>
                <a:spcPts val="0"/>
              </a:spcAft>
              <a:buSzPts val="910"/>
              <a:buNone/>
            </a:pPr>
            <a:r>
              <a:rPr lang="it-IT" sz="1400">
                <a:solidFill>
                  <a:schemeClr val="dk1"/>
                </a:solidFill>
                <a:latin typeface="Calibri"/>
                <a:ea typeface="Calibri"/>
                <a:cs typeface="Calibri"/>
                <a:sym typeface="Calibri"/>
              </a:rPr>
              <a:t>«In concomitanza con l’armistizio di Villa Giusti avvenuta il 3 novembre 1918, l’esercito italiano occupava  tutto il territorio indicato nel patto di Londra, insediandosi in Dalmazia anche al di là di quanto pattuito e partecipava assieme a truppe dell’Intesa all’occupazione di Fiume. Nei centri a maggioranza italiana di cultura prevalentemente nazional-liberale come Trieste, Pola e le cittadine costiere dell’Istria, le truppe italiane venivano accolte con irrefrenabile entusiasmo»</a:t>
            </a:r>
            <a:r>
              <a:rPr lang="it-IT" sz="1400">
                <a:solidFill>
                  <a:schemeClr val="dk1"/>
                </a:solidFill>
              </a:rPr>
              <a:t> (</a:t>
            </a:r>
            <a:r>
              <a:rPr lang="it-IT" sz="1200">
                <a:solidFill>
                  <a:schemeClr val="dk1"/>
                </a:solidFill>
              </a:rPr>
              <a:t>Capogreco</a:t>
            </a:r>
            <a:r>
              <a:rPr lang="it-IT" sz="1400">
                <a:solidFill>
                  <a:schemeClr val="dk1"/>
                </a:solidFill>
              </a:rPr>
              <a:t>)</a:t>
            </a:r>
            <a:endParaRPr/>
          </a:p>
        </p:txBody>
      </p:sp>
      <p:sp>
        <p:nvSpPr>
          <p:cNvPr id="116" name="Google Shape;116;p4"/>
          <p:cNvSpPr/>
          <p:nvPr/>
        </p:nvSpPr>
        <p:spPr>
          <a:xfrm>
            <a:off x="5303240" y="1110223"/>
            <a:ext cx="3589240" cy="2000548"/>
          </a:xfrm>
          <a:prstGeom prst="rect">
            <a:avLst/>
          </a:prstGeom>
          <a:solidFill>
            <a:srgbClr val="F5F1DE">
              <a:alpha val="57254"/>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Calibri"/>
                <a:ea typeface="Calibri"/>
                <a:cs typeface="Calibri"/>
                <a:sym typeface="Calibri"/>
              </a:rPr>
              <a:t>«Nonostante il regime eccezionale vigente nella Venezia Giulia ci fu una rapidissima diffusione nelle terre liberate del nuovo movimento politico sorto a Milano a Piazza San Sepolcro nel marzo 1919. Il primo fascio si costituiva a Trieste già in aprile, per iniziativa di volontari irredenti, repubblicani, liberal-nazionali radicalizzati ed ex combattenti»</a:t>
            </a:r>
            <a:r>
              <a:rPr lang="it-IT" sz="1400" b="0" i="0" u="none" strike="noStrike" cap="none">
                <a:solidFill>
                  <a:schemeClr val="dk1"/>
                </a:solidFill>
                <a:latin typeface="Book Antiqua"/>
                <a:ea typeface="Book Antiqua"/>
                <a:cs typeface="Book Antiqua"/>
                <a:sym typeface="Book Antiqua"/>
              </a:rPr>
              <a:t> </a:t>
            </a:r>
            <a:r>
              <a:rPr lang="it-IT" sz="1200" b="0" i="0" u="none" strike="noStrike" cap="none">
                <a:solidFill>
                  <a:schemeClr val="dk1"/>
                </a:solidFill>
                <a:latin typeface="Book Antiqua"/>
                <a:ea typeface="Book Antiqua"/>
                <a:cs typeface="Book Antiqua"/>
                <a:sym typeface="Book Antiqua"/>
              </a:rPr>
              <a:t>(Capogreco)</a:t>
            </a:r>
            <a:endParaRPr sz="1400" b="0" i="0" u="none" strike="noStrike" cap="none">
              <a:solidFill>
                <a:srgbClr val="000000"/>
              </a:solidFill>
              <a:latin typeface="Arial"/>
              <a:ea typeface="Arial"/>
              <a:cs typeface="Arial"/>
              <a:sym typeface="Arial"/>
            </a:endParaRPr>
          </a:p>
        </p:txBody>
      </p:sp>
      <p:sp>
        <p:nvSpPr>
          <p:cNvPr id="117" name="Google Shape;117;p4"/>
          <p:cNvSpPr/>
          <p:nvPr/>
        </p:nvSpPr>
        <p:spPr>
          <a:xfrm>
            <a:off x="251520" y="3415640"/>
            <a:ext cx="2592288" cy="2677656"/>
          </a:xfrm>
          <a:prstGeom prst="rect">
            <a:avLst/>
          </a:prstGeom>
          <a:solidFill>
            <a:srgbClr val="F5F1DE">
              <a:alpha val="57254"/>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Calibri"/>
                <a:ea typeface="Calibri"/>
                <a:cs typeface="Calibri"/>
                <a:sym typeface="Calibri"/>
              </a:rPr>
              <a:t>«La parte slovena contraria al passaggio dei territori occupati all’Italia del Litorale, veniva emarginato dalla vita interna del partito subito un vero e proprio processo. [….] La maggioranza dei socialisti sloveni agiva attivamente per l’attribuzione dei territori alla Jugoslavia, accentuando gli elementi di separatezza rispetto ai socialisti italiani»</a:t>
            </a:r>
            <a:r>
              <a:rPr lang="it-IT" sz="1400" b="0" i="0" u="none" strike="noStrike" cap="none">
                <a:solidFill>
                  <a:schemeClr val="dk1"/>
                </a:solidFill>
                <a:latin typeface="Book Antiqua"/>
                <a:ea typeface="Book Antiqua"/>
                <a:cs typeface="Book Antiqua"/>
                <a:sym typeface="Book Antiqua"/>
              </a:rPr>
              <a:t> (</a:t>
            </a:r>
            <a:r>
              <a:rPr lang="it-IT" sz="1200" b="0" i="0" u="none" strike="noStrike" cap="none">
                <a:solidFill>
                  <a:schemeClr val="dk1"/>
                </a:solidFill>
                <a:latin typeface="Book Antiqua"/>
                <a:ea typeface="Book Antiqua"/>
                <a:cs typeface="Book Antiqua"/>
                <a:sym typeface="Book Antiqua"/>
              </a:rPr>
              <a:t>Capogreco</a:t>
            </a:r>
            <a:r>
              <a:rPr lang="it-IT" sz="1400" b="0" i="0" u="none" strike="noStrike" cap="none">
                <a:solidFill>
                  <a:schemeClr val="dk1"/>
                </a:solidFill>
                <a:latin typeface="Book Antiqua"/>
                <a:ea typeface="Book Antiqua"/>
                <a:cs typeface="Book Antiqua"/>
                <a:sym typeface="Book Antiqua"/>
              </a:rPr>
              <a:t>)</a:t>
            </a:r>
            <a:endParaRPr sz="1400" b="0" i="0" u="none" strike="noStrike" cap="none">
              <a:solidFill>
                <a:srgbClr val="000000"/>
              </a:solidFill>
              <a:latin typeface="Arial"/>
              <a:ea typeface="Arial"/>
              <a:cs typeface="Arial"/>
              <a:sym typeface="Arial"/>
            </a:endParaRPr>
          </a:p>
        </p:txBody>
      </p:sp>
      <p:sp>
        <p:nvSpPr>
          <p:cNvPr id="118" name="Google Shape;118;p4"/>
          <p:cNvSpPr/>
          <p:nvPr/>
        </p:nvSpPr>
        <p:spPr>
          <a:xfrm>
            <a:off x="3035822" y="3415640"/>
            <a:ext cx="5856658" cy="2677656"/>
          </a:xfrm>
          <a:prstGeom prst="rect">
            <a:avLst/>
          </a:prstGeom>
          <a:solidFill>
            <a:srgbClr val="F5F1DE">
              <a:alpha val="57254"/>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Calibri"/>
                <a:ea typeface="Calibri"/>
                <a:cs typeface="Calibri"/>
                <a:sym typeface="Calibri"/>
              </a:rPr>
              <a:t>«Il Narodni Dom (</a:t>
            </a:r>
            <a:r>
              <a:rPr lang="it-IT" sz="1100" b="0" i="0" u="none" strike="noStrike" cap="none">
                <a:solidFill>
                  <a:schemeClr val="dk1"/>
                </a:solidFill>
                <a:latin typeface="Calibri"/>
                <a:ea typeface="Calibri"/>
                <a:cs typeface="Calibri"/>
                <a:sym typeface="Calibri"/>
              </a:rPr>
              <a:t>casa del popolo</a:t>
            </a:r>
            <a:r>
              <a:rPr lang="it-IT" sz="1400" b="0" i="0" u="none" strike="noStrike" cap="none">
                <a:solidFill>
                  <a:schemeClr val="dk1"/>
                </a:solidFill>
                <a:latin typeface="Calibri"/>
                <a:ea typeface="Calibri"/>
                <a:cs typeface="Calibri"/>
                <a:sym typeface="Calibri"/>
              </a:rPr>
              <a:t>) degli slavi di Trieste, inaugurato nel 1905, era un imponente edificio  in stile Sezession, progettato dall’architetto Max Fabiani. Era dislocato nel centro cittadino a simboleggiare e a testimoniare la presenza slava fin nel cuore della città. Vi avevano sede le più importanti associazioni politiche e culturali, non solo slovene ma anche ceche, croate e serbe.  Vi erano anche diversi studi di professionisti slavi e abitazioni private. Il 13 luglio 1920 da un balcone dell’edificio  una bomba veniva gettata sulla folla, ferendo in modo grave un tenente…Il Narodni Dom divenne il simbolo sloveno dell’inizio delle persecuzioni fasciste, e per questo il 13 luglio 2010 fu meta, insieme al monumento agli esuli istriani, fiumani e dalmati sito in piazza Libertà a Trieste, di un omaggio dei Presidenti di Italia, Slovenia e Croazia in occasione di un incontro di riconciliazione»</a:t>
            </a:r>
            <a:r>
              <a:rPr lang="it-IT" sz="1400" b="0" i="0" u="none" strike="noStrike" cap="none">
                <a:solidFill>
                  <a:schemeClr val="dk1"/>
                </a:solidFill>
                <a:latin typeface="Book Antiqua"/>
                <a:ea typeface="Book Antiqua"/>
                <a:cs typeface="Book Antiqua"/>
                <a:sym typeface="Book Antiqua"/>
              </a:rPr>
              <a:t> (</a:t>
            </a:r>
            <a:r>
              <a:rPr lang="it-IT" sz="1200" b="0" i="0" u="none" strike="noStrike" cap="none">
                <a:solidFill>
                  <a:schemeClr val="dk1"/>
                </a:solidFill>
                <a:latin typeface="Book Antiqua"/>
                <a:ea typeface="Book Antiqua"/>
                <a:cs typeface="Book Antiqua"/>
                <a:sym typeface="Book Antiqua"/>
              </a:rPr>
              <a:t>Capogreco</a:t>
            </a:r>
            <a:r>
              <a:rPr lang="it-IT" sz="1400" b="0" i="0" u="none" strike="noStrike" cap="none">
                <a:solidFill>
                  <a:schemeClr val="dk1"/>
                </a:solidFill>
                <a:latin typeface="Book Antiqua"/>
                <a:ea typeface="Book Antiqua"/>
                <a:cs typeface="Book Antiqua"/>
                <a:sym typeface="Book Antiqua"/>
              </a:rPr>
              <a:t>)</a:t>
            </a:r>
            <a:endParaRPr sz="1400" b="0" i="0" u="none" strike="noStrike" cap="none">
              <a:solidFill>
                <a:srgbClr val="000000"/>
              </a:solidFill>
              <a:latin typeface="Arial"/>
              <a:ea typeface="Arial"/>
              <a:cs typeface="Arial"/>
              <a:sym typeface="Arial"/>
            </a:endParaRPr>
          </a:p>
        </p:txBody>
      </p:sp>
      <p:sp>
        <p:nvSpPr>
          <p:cNvPr id="119" name="Google Shape;119;p4"/>
          <p:cNvSpPr/>
          <p:nvPr/>
        </p:nvSpPr>
        <p:spPr>
          <a:xfrm>
            <a:off x="2411760" y="241484"/>
            <a:ext cx="457250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it-IT" sz="2800" b="1" i="0" u="none" strike="noStrike" cap="none">
                <a:solidFill>
                  <a:srgbClr val="C00000"/>
                </a:solidFill>
                <a:latin typeface="Calibri"/>
                <a:ea typeface="Calibri"/>
                <a:cs typeface="Calibri"/>
                <a:sym typeface="Calibri"/>
              </a:rPr>
              <a:t>Il fascismo di confine: gli inizi</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animEffect transition="in" filter="fade">
                                      <p:cBhvr>
                                        <p:cTn id="7" dur="500"/>
                                        <p:tgtEl>
                                          <p:spTgt spid="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124" name="Google Shape;124;p5"/>
          <p:cNvSpPr txBox="1">
            <a:spLocks noGrp="1"/>
          </p:cNvSpPr>
          <p:nvPr>
            <p:ph type="title"/>
          </p:nvPr>
        </p:nvSpPr>
        <p:spPr>
          <a:xfrm>
            <a:off x="104432" y="103798"/>
            <a:ext cx="8900824" cy="634082"/>
          </a:xfrm>
          <a:prstGeom prst="rect">
            <a:avLst/>
          </a:prstGeom>
          <a:solidFill>
            <a:schemeClr val="lt1"/>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C00000"/>
              </a:buClr>
              <a:buSzPct val="100000"/>
              <a:buFont typeface="Lucida Sans"/>
              <a:buNone/>
            </a:pPr>
            <a:r>
              <a:rPr lang="it-IT" sz="2400">
                <a:solidFill>
                  <a:srgbClr val="C00000"/>
                </a:solidFill>
              </a:rPr>
              <a:t>Fascismo e politica delle minoranze al confine orientale</a:t>
            </a:r>
            <a:endParaRPr/>
          </a:p>
        </p:txBody>
      </p:sp>
      <p:sp>
        <p:nvSpPr>
          <p:cNvPr id="125" name="Google Shape;125;p5"/>
          <p:cNvSpPr txBox="1">
            <a:spLocks noGrp="1"/>
          </p:cNvSpPr>
          <p:nvPr>
            <p:ph type="body" idx="1"/>
          </p:nvPr>
        </p:nvSpPr>
        <p:spPr>
          <a:xfrm>
            <a:off x="377951" y="980729"/>
            <a:ext cx="3240360" cy="1944216"/>
          </a:xfrm>
          <a:prstGeom prst="rect">
            <a:avLst/>
          </a:prstGeom>
          <a:solidFill>
            <a:srgbClr val="F5F1DE">
              <a:alpha val="83529"/>
            </a:srgbClr>
          </a:solidFill>
          <a:ln>
            <a:noFill/>
          </a:ln>
        </p:spPr>
        <p:txBody>
          <a:bodyPr spcFirstLastPara="1" wrap="square" lIns="91425" tIns="45700" rIns="91425" bIns="45700" anchor="t" anchorCtr="0">
            <a:normAutofit fontScale="92500" lnSpcReduction="10000"/>
          </a:bodyPr>
          <a:lstStyle/>
          <a:p>
            <a:pPr marL="0" lvl="0" indent="0" algn="just" rtl="0">
              <a:lnSpc>
                <a:spcPct val="100000"/>
              </a:lnSpc>
              <a:spcBef>
                <a:spcPts val="0"/>
              </a:spcBef>
              <a:spcAft>
                <a:spcPts val="0"/>
              </a:spcAft>
              <a:buSzPct val="65000"/>
              <a:buNone/>
            </a:pPr>
            <a:r>
              <a:rPr lang="it-IT" sz="1400">
                <a:solidFill>
                  <a:schemeClr val="dk1"/>
                </a:solidFill>
              </a:rPr>
              <a:t>«…Se lo Stato Libero di Fiume fu la prima vittima adriatica del nazionalismo radicale, l’Italia liberale ne fu la seconda. I protagonisti erano gli avventurieri giuliani, molti dei quali veterani del vecchio ordine (austriaco) che portarono qualcosa di essenzialmente austriaco nel fascismo italiano…. (Dennison Rusinow, Italy's Austrian heritage, 1969)</a:t>
            </a:r>
            <a:r>
              <a:rPr lang="it-IT" sz="1200">
                <a:solidFill>
                  <a:schemeClr val="dk1"/>
                </a:solidFill>
              </a:rPr>
              <a:t> </a:t>
            </a:r>
            <a:r>
              <a:rPr lang="it-IT" sz="900">
                <a:solidFill>
                  <a:schemeClr val="dk1"/>
                </a:solidFill>
              </a:rPr>
              <a:t>Dennison Rusinow, storico statunitense, scomparso nel 2004 in un incidente, fu uno dei migliori esperti della Jugoslavia socialista. </a:t>
            </a:r>
            <a:endParaRPr sz="1200">
              <a:solidFill>
                <a:schemeClr val="dk1"/>
              </a:solidFill>
            </a:endParaRPr>
          </a:p>
        </p:txBody>
      </p:sp>
      <p:sp>
        <p:nvSpPr>
          <p:cNvPr id="126" name="Google Shape;126;p5"/>
          <p:cNvSpPr/>
          <p:nvPr/>
        </p:nvSpPr>
        <p:spPr>
          <a:xfrm>
            <a:off x="4860032" y="3356992"/>
            <a:ext cx="3654152" cy="3108543"/>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Book Antiqua"/>
                <a:ea typeface="Book Antiqua"/>
                <a:cs typeface="Book Antiqua"/>
                <a:sym typeface="Book Antiqua"/>
              </a:rPr>
              <a:t>«…Le misure di snazionalizzazione successive all’ottobre 1922 si inseriscono in questo quadro di normalizzazione e risultavano dall’applicazione alla realtà di confine della legislazione nazionale: ad esempio nell’ottobre 1923, con riferimento a provvedimenti emanati a Roma nel luglio, venne imposto ai giornali in lingue slave pubblicati in Italia di stampare una traduzione in italiano degli articoli. La riforma scolastica del ministro Giovanni Gentile entrata in vigore il 1° ottobre 1923, faceva dell’italiano la sola lingua di insegnamento riconosciuta….» (Cattaruzza)</a:t>
            </a:r>
            <a:endParaRPr sz="1400" b="0" i="0" u="none" strike="noStrike" cap="none">
              <a:solidFill>
                <a:srgbClr val="000000"/>
              </a:solidFill>
              <a:latin typeface="Arial"/>
              <a:ea typeface="Arial"/>
              <a:cs typeface="Arial"/>
              <a:sym typeface="Arial"/>
            </a:endParaRPr>
          </a:p>
        </p:txBody>
      </p:sp>
      <p:sp>
        <p:nvSpPr>
          <p:cNvPr id="127" name="Google Shape;127;p5"/>
          <p:cNvSpPr/>
          <p:nvPr/>
        </p:nvSpPr>
        <p:spPr>
          <a:xfrm>
            <a:off x="343445" y="2968824"/>
            <a:ext cx="3312368" cy="2031325"/>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Book Antiqua"/>
                <a:ea typeface="Book Antiqua"/>
                <a:cs typeface="Book Antiqua"/>
                <a:sym typeface="Book Antiqua"/>
              </a:rPr>
              <a:t>«….Per quel che riguarda la scuola, nel 1925 venne esclusa la possibilità di insegnare lo sloveno e il croato in ore supplementari a partire dall’anno successivo. I maestri sloveni che avessero voluto restare in servizio avrebbero dovuto conseguire l’abilitazione per l’insegnamento in lingua italiana….» (</a:t>
            </a:r>
            <a:r>
              <a:rPr lang="it-IT" sz="1200" b="0" i="0" u="none" strike="noStrike" cap="none">
                <a:solidFill>
                  <a:schemeClr val="dk1"/>
                </a:solidFill>
                <a:latin typeface="Book Antiqua"/>
                <a:ea typeface="Book Antiqua"/>
                <a:cs typeface="Book Antiqua"/>
                <a:sym typeface="Book Antiqua"/>
              </a:rPr>
              <a:t>Cattaruzza</a:t>
            </a:r>
            <a:r>
              <a:rPr lang="it-IT" sz="1400" b="0" i="0" u="none" strike="noStrike" cap="none">
                <a:solidFill>
                  <a:schemeClr val="dk1"/>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128" name="Google Shape;128;p5" descr="data:image/jpeg;base64,/9j/4AAQSkZJRgABAQAAAQABAAD/2wCEAAkGBhQSERUUExQWFRUWGR4YGBgYGSEcGxgdGh0dIBsdIB4cHSYfHxokHh0cIDAgIycpLCwsGCAxNTAqNSYrLCkBCQoKDgwOFA8PFykcHBwpKSkpKSkpKSkpKSwpKSkpKSkpKSkpKSkpKSkpKSwsKSksKSkpLCwsLCksLCwsLCwpLP/AABEIAOUA3AMBIgACEQEDEQH/xAAcAAADAQADAQEAAAAAAAAAAAAEBQYDAAIHAQj/xABBEAACAQIEBAQDBQcCBQQDAAABAhEDIQAEEjEFBkFREyJhcTKBkUKhscHRBxQjUnLh8GLxFTOCkqIWJEPCF9Li/8QAGAEBAQEBAQAAAAAAAAAAAAAAAQACAwT/xAAcEQEBAQEBAAMBAAAAAAAAAAAAEQExIQJBYRL/2gAMAwEAAhEDEQA/AENMSpLKCzSZjvuQR3xi6xTbSrNq8um9+loHe2KnnTh4TMulIQoCUwF6DSoj3j8cJcjXNPRLNTYAgPu1p+tuvrjzuyPq0DLWPlMEf5ecEZPMsquQx+ErYxYxN/eMUn76K6FSgKgO4FOFhybkjTJlVNp7dsTtfLRETcBo3IJ+XbG7U78I4xVoHWjSAVLK0lWvF16x6TgutxY1V0vAKgadI0lugk9hPw2wHUoBiAqwNzpabiJj3jvjJ6GloBJ6GdwcBMsndJ1MARDf0tYkjqLz8rYc5RUoZlVAJanAaY0k7ggbwwO3Q4m6OcqvAYyICjUbaVnSPSL29cEHOkIdTaixlf5lI6z29esYIHqtTl+hnMtTrUpZnUz5up3EHpqGwxFcw5l8t4aoCf4Wh9UmCGIQQdmUW9ZjphHkeM1KTBqbBTEKdVwYMxBnYm42k4oOF8wGq6o4aoU1FiSpba51He8bHvOKF95R4WjoC9Q06gl4iH09CpMgkbx6nFFlK1ZczLxqcAhhs4NtXl3U7/jcYF/fqFBUNIEshsYLAE6vW43nsRgfhvDmq16taQgUn+GSQF66RMQJwI24u5R5OlyW86R5ZjoO3rgJ8uq1VonxYN/Kxa4FgJmI7Y6cWzVIqw8wO6sTcj+WRb1BGFvDObAm6lm3AnYRYG0Sd5wIfxblqa1NqblpJkExoEG5i8gn7sM+X1dayeI2oKwEwCNS9RBtgDNcw7LpLhkDM1OCUvs3Yf51xlwHidOmSyuzxJE+9ugHy64Uu+OcWhH8IK9RYDdI67/l640yXEoy4ZhLkEgWuR0xEvzWA7FVV2gyUkTa9j2nrMYEXmRadJVqa9JkkRJ1QbTIiP0wFZeMzMTOmexnA2YNULaqbdOv43xP0uLnSlWk/lgDwyNRF4N7GRv1nBrcYUUySw8rEEmQFE9TeSBePXERtDPZhFBuR6m33DGg5hzQv4QIHUOf0wHlubqX2CpW15kG8THQepw5o16cNVBAFyTurRvB6/2xIuHPNQfFSqD20tH542HPa21F1nbVT/ScDPnaDkedVaSGYkAm1re8DBmWWijjUBEaw0zcwII6b4g+0ObKTEkVaUmCZEG3vG2GVHjysZDUm9QQfzxN8Tz+XCsXICkFJje4jYTtbErS4xlmrVFelrUspptEExAM2mPptGFPV6mdBEsiN7jAK8epEtpSkYMGbX+mI96lEV6j010kSVXXCEqtl8smSREeuEuZ8R3Z11pq8xWWEEgTvM++IH3GFD8RcW8zgn2VR+kYSc3ZNaVWUABLDawOsMGB+RPywzyxLZw31Bdfm76mEfngfmjLmoFCQWZn36hFFvS53xJJcT4fBqqiqPCIJhxBNwdP8w62x0phiNbgi94O4ABgRO1o+eH3JvKTZiqRUUIoB0louxBEAA32JkdsV2Q5Sp0tboGrsoalUpz5ixI8wJiOm9hhoQmRzVNaVVRpc+UKdAEaSbNYHURaR1xzN8BrVTVzRSBr7+XzSTBYggiRuIvi44Jy5SXKCnmIp1fE8aaZAKEfCJi5EXBnHfjdJqgKox8GsIJgEowFpG1xsfTBTEDnuV2otFYOs3EQRqgTJkCIkSD07YF4rk6TGktHUCBDeI27ETa1pMjaLDucUuVQtTWlWrGsCWA1QSAInSdxhFXyaq2lUMzbV73+Rw0FWRy01EXyAmQGaQota+89B0GGOR5UrulXystSkAyXEss39ZFj8/bDp+M1KdFVNOmV1WbTJUkzssG2303wRwCorZkNUqMrOrKqwYJIj5e2H+kXpwiumhkAYppZ6TEEHTJaZ6Ht/q2kYDzHE2qozKWSmTJUvNhcTN49L7YY1syz1alNH0kyrHueoOrY2jC7jWWelTFEKIbTYDpM74Ezo1JKlVlfhNhPpBi3vHTB3A+X9bOrAJU3Acxa3S177dYxQcD4JRqUin7uwf4S4cysglXie/p0wXylwJqpXxS3iLIMgeTy7C0kTgUSzcEqUq8ACoSskixIAkgHeCexg2GKngHJlOtRaozRSLEKiA+JINr7WvtvAvgzgXJJFYiu+pVlgFIEMCACbzBXe0d+mKvi2apeGwmFVfhUwx7WF/T54i89z+URKho1KYJpw0gmGkbmYsccymSpJpYjXTcnUrERLfEY3iPoRgvjVCs1FqiZZaXlkz5WcsTZRuzReP1ws4VTqikAWNEggiZ8vaUK3+cYEJ4RwqmNah6jTdVHmVtJDHyiADbf1wDxhSgFQ5dwKr62l/MpFpCmRM3gggxfFDw/LPkaVWv4aNqYkuoASD8IUKZCyTIjr6Y7Z5jXQeIwRotp3p6gJ0n+b32nCUnw/L+LSfTpFXzMzxospvAB8wIG0Wbbe4LV6q0RS2pvOgMYBIPxgWNz3+mHNXh4ruiaNDLSNMsp8rmQdW3xXMid7Xx34VwXLsKn8RzUpbh5JpjYqQPL+c4gScI4UaxQ1XCIdTM0yYED6noDvGD0WtSDUwtRlTy02cMrC9iABZSJ8r29bYfcnZKkzuVZTVIaF203gMptMiRqG04ojmHnzqR4ZWevTf1viqjznJ5LNVTobyEfzAhYcz2g9R3+mGWa5dr06iO60aiKGlhqgx1KlrtebQLHFjmM0KoCixNoNhM/3wD4rrQZCPMFLKDfc/fcfOcVUSmS4VVd/EqzvKwZWACAQQb3WOvfD3IcKVkDGoqsfiBbTcW2UxsBcb74ZfviBfMNIVgT1A1NLR174wpcK8ca0KqLC67kASb+s4CB5dBapWawghFPXefrfA3FuD68xlk8TwwXckmbiRKiOpmB0w95c4cFQVqjmXY1IA3BNvYRGM+IcSY1A9HJ06qrYOxhx3I1CBiRfm8++Xzgy7iykMhVYgH4SPW0H54p89m7qwYiHUt6q24tvBxI0+aadZ/BrIGfV5arEMUvYBt9IPU+uHlTKjT/AO6IOgbCRAB1CR19OhxLE/zbnqiVCuwY6ge4DH/PnjHMc0rSUItQBiDM3BEdPX16YO5k5e8Qh6raQBppCmZldWoFwRa0CMTfJHC6L16lfNKvg0rQbguTYR1iNvUYQccC4tlmqKrU6QaIBDGY9ehNhacacxcuEsa1IkaYsYiJ6XtGLQ8WyFSkmrw9DmFmmVuN9lkEd7YmMvxQ1M3WyxUeGkqT3E+X6jpiRBluIU8m2qunmYEKInYi/qD+uDuH845VG11aFYST5x02khQ1jHUCY74eUeDU1rEtTNS4K1HAIEiCPQbAW64YHIUh4njUwKdykwR62CCPqcSLuArl6ld6y5fxldpWsVVtUKLw0ENIIiJnCPj3kbMsqBKTQRTc6WUsskhT01dOmDMjmaFGoaKrUVAZplFJkAfIg/jif4u3iuzOmo9JnVayg/53xI2yHMNTL/usg+DW1K4Caj9kKLkRq1bk2jFDwbj4pg6yWMsA39AMT74mafEdRp1KrBBTCrInSYMgwZvONPFGqpUTQ6NU1rAJKiZYGbQZI26DAl5S4lUekKnhroK2e8hupIG64wqKgIqIymoy6GaJMHbbtvhZwJmqrGoVaQg+Hpjw4FovJUkNYgXwLlONtrIzIVKaGQxUpI1SJEadQEbHbEVTScCmkZoBEbRUd41Fh9mT8J79YOFHE+CLVUEMxbXDP4o0dZELPYQPvxtzHnKNekKsLXo02g6WldRAA23+ILY2JwsyOcWnal4ag/YDGx7k3P3D3wh8q5mhlm8HxA6FZ06iAZ/plsTPEcqa7tUoMVUR5Ekle58xFrb4H5r4v+81ShBpvTMFht85E36Y2yfLtTL0HzGYMI0GmCx1EDqR0DdJ+cWxRO9DhmY0qKQrVSGh9V4/1CP1OG/GsxTq0qq6gGLHWqiGIH2jaCRAO+ww25dUiiHWpURXVX1fytvpjYiABM4mc7XqrWrVTSd6TGVcAdrmJ2J/PEjXhVWlk8sQGTWEud2br06X9sHcP4jUfLhxfcHuIuDiDy1ZnqhFpVAlQx5gYSdyD264q+XGelSKubC3zFvyxLDZq9OVfeopkmN5Bn7o+7GeczS1QktB9xO1/vH341SqrguQNS2Ees7e9sB5nLozFzaJJjbSGAvgJhXyKllPxDyqfXcyfw+eFNPjNWl5UpHTMix/Dp7YOr5UoniKdlB0k76iQPmAJwVls2h1S1wQP/FcSTlFap0ksURVHnJubD4QOmHOa5op+EaeslmUqDYMSRuI64UcS4bXzLLQy50qihXd5UWX1EmT2BwvbkbL0PNmeILrmdFMBjI7bt92EHnKfAm8ZWrZamgCaZ0SHJjzNOze2NObeLVaGepikaTKaLA0WG0AkE2t6exwozvP7UAoo0azov2qjQT8gDHzwv4Vn24hmTUXW8yralBNMMIAtaF79cURenNlcoTUCEli8x8RawEKRYRt2jHofA+IUzl0IVWDrreVjzCxn20xPULhDnf2f06VAkAtUEaekEmxMwAuCslm6OV0Uw0kLBBMGZkkA23PttfFqz9H5DjGWzZZC2XrJSMoqBgyz1INotuLHBv/AA2mhasKcGpDfaiwAElVPQDf/fvTyFGnSBYBGqEAEUwGG/lbT13364Scy8bemdJZqdIAMPOoJUjqpv8ALAQef41XcfwlFN0+zMzIgmSIZTcQR74K4Tmalai6aGSoxMPuBo0H/l1GKCSSPighTt0Fy2ZV4YdBb1HUf51wvz/HqlJxRoHS1Yhlc/ZB8trH7QM9oOFG+TBR9Ne1SPKSoUMpEWKkjUDNp6/RZxWslRYBBrIxUuT5aifZZuuraY6ziiyfJOpCXzGpiLyJE+stMfQ4k+F8JpJm6lKvUFNaROsFyJn4YbfSReT0+uACeG8v5vMEKXoBJ2+KPlpjG/EuS8zQcmjWpEwDpKlZ9QbgY5meFjLZml4VQVMu7FnDtqVQondZsRtadt8GcSrZd2imAjkhp1nYGSg28pI2tMYUa8q5lamWC1AwqmJdGUESAVgg7X+0Opwk4/lKn7u38JilLUdLQSJILVCQTqaAfTvjbK8Xo5Yu+glAApMWQkyOot0E4Po8wqUMh6SGAINzI7EFYj8cBKOWuZsocn4Vamqgk6rlBU8wMwgiZj6DGObTJ1FqKl6qKSaclAQAL9mcD1mZxlneRqegkVRTp0r/AMXy6taggAgfzTve4xKZSqJLNAIErFvkPXbGmV1kuGPXognMUwXH8OlomIAIUv8AzQR9cKMlk81WeopFXyPEfaldxJMQJBBvfbDPk/mdUSNaqAJKkX1C1gBJkAbYeZ3iEukOtJirEhlmGaCg3+M7lT+OApanwV6bqrUM0qiCV1RI/D78Ume4YlGnqpklN9Ib4S3Q3tfpjfhfMQOl2pu5cQX0AAFTBG8/lhFxE1mq1ECqEcMCQRBnYgTIIIB9x6Yk+1GeCxlYtvE/2ww4c6Cm/nBlPnJI/XAHAeFJUrUhUqag5+EuT07Tv0+eNVyIGZrqAIps6qeuwie8A4COq5LVUIUkLpuRESohbdTM4w8FxNMD4vLNriZn78cy/F1pM9JhddjHxAyb+t/uwzpZoVHDr1Nh1if/AOcSD5XM65pMJAsfRVD3nuCQcDZjgy0yFAY2BmOpAnA2ZpvSqaww82rvaSRfB78VLeYysj8LH7wcSIa3KKUnqCoNUmVN4WekbYV/+mQHAQyZnHoPNtP+CKiHVB0v6f5+eJCnlXDgirokyDFx6H0wgTU5SZqzSw0W1DpHthknDkytBqVN9Cv8ZQaX7fGDNh88fSlYNrYpqKgA6jB7E2sfQY+f8BdpNep5TfSvxe2oADSfYH8cBacGy9OgWZ3quCVCq7NUAYk3hj7enzvjXjvMqsoBVSsEo2nVpYXRgGWBcEXFiBBOAeLZgrVpCmoFInWkSZ0ga1J/mU9D0IN7wHWz5FWYBtEdhOEPnAarBACX0kl3OpiSxMkgmCDIvHWe+MOc+BNmCzlCxUCKtK76B8KvT+1p/mQg/wCk7YZ5esSLKSCegm3XbDLI5Gq5BQRaJNh5Tf1xFBcNzVSjCFVqXmTIaD2cGCCIIkH3wx4dw9ambGYB+ERpOw1Tcdv1OKZOFJXfxn80qF0jaRO/mFoI645ncrlkIDGmjj+UEkddgT95xB3rZqnTIDVGhxBYuqFIIII6mLifXAmYSj41SuiCr4lNQWddU6LCx9hPW2F3CuBNVzGqsT4ZJ0sjAwOg3MH8MW6cApqp0s4Pdjq+44C8j5j4qXzLAKFZoJSmPtaRMdbwD8zhlwj9n+eqKKwKUibgMTq+cCMUB4DTTPljTBdrOwOldJA867+cx6dd98Nv3RVZ6VKpVpsreIztJRoAEEgwQZ2tthESWc4tWpBqTafFUaWgAz84uOo98YcM5xNTy1k8QSNEkySSLXIG2rrMxbsblOAVq+fqZhyvhUiLkSKjabBV2Im97bYqOI8LoVUCQqggEIiineAekifkcSZZbimVrN4KurOwaVIYMABuQTEWiCAR0wg4jyXl0Rm0VmBME6Cxp+g8NjEXuV7TgPhnKdShWK0ygUnTOvzGTva8CxkADF/R4GqoWbx0bSA7mqBOkbxqIHXoMSeVUOWK+XreKpJRQzIyghiIMWI6Aye0HDvgHDVdS9R43Nzb5knqfmcCV+CPkM4K61FdX1sjFQxANyYmFO6zEG8b4SZyuKyrSqVLPLPeFXc7Ku3oLDD1LXgaGrqWpX/g0z5SpWLzLAxEW6z1xP57h+YzOcq0cqx8NWgtqtt8RI6m1gLY68AzVCk/hkM6KCWWYVpECRse839O2KJvBpVPFp1XpUmH8Xw1MuYIUgxqFyLjtg4k5n+XK2SdWr1ldYmzENa/XoDF8deG83FSYpG83E3J3kzGKphQpGkjCrXViDqYeJJNgDBiQbnrcYA4jRylQOtFGp1ATCldEkdREjFUxynERXfUP4bmT3DQNpG3X64IGbanUY0ySAbiLbQPlc4jOEh/EUqSBqG48oM9cXWUy6jU9iWZQf8AviLdYxasG5WiMzTKkkMiWH+vUfukx88NK3K9MhA6eK4WGcyJJJJ2Mbk4WcNzKpUqkAlgSWEW0k2Hud8NqeaLCUqaV7MzKR9AQR6iPbAXn3E+YK1J33E/EjCx+XX3x94LzVLAVRpQmxamXFt4PX2wbmMkK4IcGV3H2l/UYAqcLq0wvmLUUmxP/LndguxwhZ1uKpSqhC+ipp1AMGBII7QFHsCThRxbmgQQTB9Ovp64tuEVg9JJIfyghosbbiZ3x5z+1PgITTXogKGOmoo21G4aPW/09cSA8N56NFnVqYqowJ0zs0QDPTscNOU+eaCVHbMKqMwUDyllHxT5jLfdGIDLp1xlUB3Pf/PxxqB+i6PMmXIEVUE7SY/GMd347QG9Wn/3g/nj885PPVgNKVagHQB2A+gtiv4DlqxVmq1gQwurajA7atVvfTgiU3PPNNOnQByxWSxBZB6d7An2nYYnOU8qubYlxV0jeGI1H33nDmjwhGX+GYYSwDNbVBG46X+eC8lSporUYNME7oYM9fa/bAYbZLliggJVHQ+lRifvMYVnLeHUrhKwTMMgNIm2r+pZ0l7EeoIOPlDhgVaiU84wqmCoZrrBEnSx2I9MDZnMLTrEGoTmSokiArgCNhaY6fMROJA+N52qrB6jDWAAVmEPeDNmJJN7dLb45ls14oAShWpSI1N8Ef1WX78D0q7llKaCTq1q2xkGWUkEg72iL9InGXDVakKgWkwfVIYQylWsQFYEG0WIG0zc4kL4pwHiFQhKUBB5YsLhfiHmIgixJ7YfZHlIqE1V6TEUwDTKBfMABeCwIsfs/XCThfEorAuFSqDK/wANAQTYmJ9Nx2xT5jPZ+mjDwlr38rFZBE7kJfa9xiRRl+CTUGYanoPhwpsyEMQYJgAW2B77YNK8S8WoWq5WnRVjpLGCyxI+ztfr674YcJY5iiVIUdfhtcfykdyd+2O78MStUK1qbOVUbGBsATaBBj7sSJ+M5g0cu1WouX7eJRTWBcCC+kKJtbfpiL5o4WG81LLlGRSS6DysQdiqkhTF7wZHrj0nMcs5RKbU/BLAyfDL7nfq8gyO+I7O8R/dtSqlOgyjTClFYErtC7xPwkn3wpH8ujyktaWn6DDmrWjTUJZiTEFjBT3JteCIjb1wIwUtqVDLGSiwqhravMTYHfSJImMcepUYBUALMYBF9MCI7hoB3waDzKc1MrMSEWIC+F59t2IN7iL7+2DqvG2rIPDAEi7AAavn09jiEGe8GVFiLXF59u+Pn7zVq3E2+gwxVaZTIUY0topk/wAxEMSe6kw2xkxthnwHiqZYvRqLZfP4mkHrEm30IxCPTqUCGqR8M2EjSd7nf1E4pclx9GCUQmssYQsPstB033HW+Am/MypUX94oVAtZR8SmQ47NH3WxDZbm/MKCHuZJ+Hv88M+K8vr4rOCFk3AGkA9bD64nqmUqAmDN+5w4NX9NtZD0zDC6mOh3U9x6YJdFqqwI0mPOnv1X/T64mOEZk2AqC1oNv/rigclgG1AVFkqwv8iIEg7EYy0Y8l1/DL5YsSEhkJ30t0+RH347c/ZYNk6wNrAj3Bwm5b41RrZnWAadUKUdem4iP74c8y5A5hYVvKwNMg7B1Mofndf+oYg8iprFsZVVEddyf8+n3YPzdMAlTupg/L85wNUgoP8AOpxtlhl1bTrCk01IDECwJ749k5X4TROVUVKQbVeYvHv09sS/B+Wmy+VV8wkatR0G5IMQGtI2nTI+6MMs4rV4ajmKlKB8KtpA9YAv88G61FUvLWWkkB1H8oYwP87bYi+O8TGXzpXVKiBfoYBvHW+GuZpZ2mtHRXklfOXCmTPrsI+d8TvOGQmoZHxXJA+1Ak99o27YEecNBfMKWJcGQINNonqIUMO9/rjDjXBkRzUYtZh5gLqZhbdumAeRKSU6qKZ1uG0tqBHlg9Bb+xxY1eIoWNOogPQhgPp/fEkXTphjrpwDp22uT6Y1TNsl7MdjOw94w+zHK8S+WtN9DHf2J/A/XEuXq0zULABb60cQfKNx9f0IwJrVan+8UvECiGMsxAADFiAZt3OKnM8w+WoadYFKaqfIwJ23me8W3N7HHl2fz61HYADVZT7r0ntuPX5YccoVQrNTdAVcQwO0dZ+mGKvQRx9URCWjVJmespb7zjPPcWdnVMtJJJBUQNxIMmAALk7fquyfElB0CiYHl/5ZI+pH+TgvLVCKs0qQVupNg0CSNrW6xiJqnAkqmKhghUlVImY80tuQWkfLA2e5FyxYOWZIFyAmsnafEKl5iBvsMSWb5pFPXVapFZmZQP5QCQJO14tuAIwPxDmjMLSLVGDSBpAkm43MbDEF/wD8Myy0dL/xkFiapDMJFvNAJ674VU+CZAAqoemReVqEEeu+2IUcSqUFai61EZytQioRJEQoAt5LsZ6k+mMqvMDFSIvt8j+WJeKjN/s+V31U63it8UVFG3oZjt064zzORzVKi4OTpiDHxatYIMkaZ26jfCccfqeJTVGIYQSQYsBt6z1xWcI5nDN4dS7Mu3TSD19TviRTTypzGXIq0xSQLBPcDe1zt/tgrO57ywESpT7hf7YaZ3hVMIKxD6R5mCSyQdpW5t1IxFZjJIHaolZkDEklfhb1Hp8sBE5iomhdAi5O84HULgTP1WcAJphRdj26knthI3ifzSOhHUd7wcOYzTLLVWDAarCbCIB9O2HuVzjkxqBHqo/EYmqVaGv84w9yLAzB+fX6XxasC8Wypp16dWkdLswB6i/f074ecS43VbRDMuog1KagTqWxgnYWBvhzybw5Kq1WqAMD5F9B1j5/hgvPct06VCvDMzO3iAtHkiBaxHzjriKVyHJIasdbzMv5iFMHrpVtRMmJ8q9i22H2X4blKMGllqcqQUdvMKkbgMxhak3i2J7M5Zq7nwmenUWFrVtUo5A8irMbTe0XOCa2XzQXzLTqWiqtN9KuO5VohxvqGJG3HuIjMZfxUDaQTvuDsQw6frGJjhXFCoJQBpN5B2+V5xlTypdGHmBZpuIBheptDdDFpE46co8v1K2camGZAELMR6FQJB63xQHaZ4U8u7vJUHV8Tlt/hAcC2GTV/KWVUqB1kagGkEbidjHXDLinJp8PSjlrfC8X9QR+B+uJvhKmkWy7SCgLIDvGzL7qT9GGJpnmMxpzeUAABkm3sZH0JwZzDzB4GZ090DajciSdp6W2wnFTVxGgD0DH/wATiqzHBqOafVWkimBF4B9yPNudhiBXQ57VVl21HuNmHcYNyvMWX4kpospRmlVJgkWswj5GNu+KHJ8u5dFAWnTURsFA/U/XEhzoKORCGg2mqHFVKYUQ99DAEAMDB2v7YkneZ+TK+TGuoRUUmNaLHtPST69owv4Hmz4gvM2kb/P13x6HS51epTg0wFCkuHg6h/LFx1g4w4UMmmaZKeWFOYNOow1HVbyENJSCbEdsNEdqHGaggIR5TdAIkRaAs37z93V7lOLliCAD31KRE2wLns/SdX8QAFAQSLFSPXr37Ym18V9C0MwkOYBItsTJI9vrGMtO3G+Sq4qs9BCQ5EMDdZsYvMEem3XAdHkzOK+o0ajkWgMFBA7kzb0jFhQ4k9CKVVGruhANRVsYuCFmbbT3GHOR4ypJADBmOqHBBFgBuNrYWXkfOuVzVfMualKoaiAKAqs4CbzMEdZJECemJXL5/SY+JfXcD0P++PVefecqngVKGlFZjoNmOkb6gzBRqi4IBg9ox55y3y+K7GJI2Z2OlFn53J7fljWSJwI9LzkAg3F+lvn1GPmR4gSzyYZgf7D5YqeKeHlh4cB20EFj8MT8K9eoPrpGJ+twhXRKikqXIABuBb9bYEb5DmN/OC50ldma3lN4j0wtz2eIUgtqUmRceX02GFVXKVKIkiUmCRceon8MU+Z4VT/dKWq9Q+ZlFmhhYbE7Rb1OCJPUs34mpFBNibemGScRoVFVmyzatIBhiBYe+FmaptTUIFK6rxtt1x1y3EqiLp0U3jqwJP1BxpPQk4NlCDNAE9DJtHphpwrKZU1kVcvTANiImbeoxInih+/BnD+KAVUaVUgjc4yV1xPi9LLk01UIAJsAFv6YnKfHRXdlVul7/jH64mebcw+bzv8ADfVTVADp2mPQXHzw/wCVeXkQFnMVGsL7/wAsDr64kz4jU01wuosCJE23An7+uN6bndbEbjv2ws41Vb95ZWMtTCqbztceuxGN6TEEqLkiR79sREV2Dm25E/r/AJ6Ya8iLqqs0eZUKE9Y1CB92JhOIk1PKPNAM9LzP44reRCCa8ESNMkeurEFgBiL/AGg8PCCnm1ENScB/9VOp5DPtIPyxYoxvjz79pPHPE/8AaJ8SkNUtaIJUf/Y+wwhNcIroa75hzCIhv9JP5YJyHGKiK1ZWBRvNqW8XuL7MJ2PbE1mS2lKCsImXvGsiO/qdv0wz4ZwNmU/HTAkm0Ag7iOvbEj3Kc5QYNRyPUqPwJ/LGXEuK0K9ei1XzeHr0qHuSwWPMxiBE2O/tiHy3DarVfBVWeoGKgASTF/wvj1HIfs8Y0aa1KahgoBuJB9wcUioThvLuTV/F11m8tk1LAPQypJtv+M3GOud43kfKaVSo9bxBGsCSSYIvB364aV/2cmIBPyafxwdyzy2+T8SytqIuyy0DoCOn64E+py+hYsalY6rkSrAzuJ0zHTBdDg+VorK0kSOugA29YxlX4u6uQ6rG4jt640zXG6YRQ1NagdoAMET6yDgaTnG84C6+C/kAIZK9NzBB3U6SQPmMLstxrSZDTHQOWA9puB6Yoc9wbMM5NOm1NLQEiIi4iB+owLmeUnYanQmO6An56IY/XCB1PiFPNUXp1FQhljzjUAfUAq30I98IuLcGq5Olpyyo1DciCffVJi/c4GyOcVSdNgDYAmI+ZJ+pxQcO4/HxC8YC8w4xn5AJgESoRtxPT1jpPtjegWfKUdN2kR/0v+gxR83cjJmqqPlIVmvVSdxIgp0U72JA2jErV4p4KGlRpsGWaY1X0tfWf6gZF8aZM6VE5nNU8ul6VM6qh6FhsPr+fbFPxnPU0cU6QV6oHmMSEHT59h3wv5X4M9HL6kX+JU0oGP2R9pz1iST9MFiouQ1KaVRixk1iQWZuh2svoNpwFI8YylRq7K2oMsBp3veOwJnYbYaZfggVQGAB3x2yH8SqWbcsWY+pMflh3mv2hrSbQlHxY+Juk9hYyAIE++IPPVqVSI0CfUnBXDFcsCwEdRO+O9CveCW9tIP5Yc5fJKUlRthDvk2WlXp6R5akqffdT+I+eKVeKCiZOxIUDrLbQTZTPXEdnawUI8EBXU/f64qOI8IFamfPGxU9j0nA1gLjtRGqhlKanUF1QzpYWILCzH1/wlcPYNCwNUWwqzWU8OuJ30gtFhOxPz3wXls0ahAprcYkC4lkKoqv4agKYkz5oi49Biq/ZnSha50lZZVMmdh/fEZxvi9XL5hyWV1t5CbiwmDv+WKLk7mNagdKTeYtqMiGAgd+nScKejg3x57+0Dh608xTr9asUz7/ANxb64tuIcRFDLtVaSEWYG7EDb3OIirmzn6JWpplmUqRuh+ww/pMe4md8Aef8ZyOl4qExJKMZuGA3IvaIwz4PlK9MzTp6lIuUq3I9NUgH5YIzSvVy5qoquyEhk/lqJZoPYi8djjfItRrUw4DU23sZg+/UYUJ4dxMZfNLXEqY0VBYllYbMAdJKnSbGYEdsehcN5vpVRZ6ZPo0f+LwwP8AknEbybwSlXzTO5OqkFYLA88zdrd4t1xf/wDAMvqLeBTk9dIxISvEEImR9R+uBjxFKpakrDVE7qYv2DT+G+NKvB6DCDSSP6QPvF8BZTlPL0ahqUkKMQVPmJBBjuT2xIk5tyzUVNbWrLYFYggdPcSevfC7lLmdSzMR5U3bpJGw6z8umD+YuXalRai6xdgY9JB74B4fysEplCSQTPaTjLStyfNFGr8B1dyhDR6W8wPuBg6nn0c6ZvGxBH4jHn9P9m9N2JQspHUEYc8M5Ir0XDDNEiCCjAkEG0WYfXGmSjmTlQ0WNTL+anGpk3KD81+/8cTK8XIv22A/M4u87+zvxaxqPXYiZCSdKxtAn78Dcd/Z6agBpFQ43JMBve2/rGCEs4dxSH1H7QBnpbB1HPLXV0ZF0sT5Y6gTq/qJ674h6meekTSbdSQfSN8FUuKFFYx8Rt6HEqoHzxp1NIiFp6ShkgGZI+vXAL81u0q6KV2Aj9cK2zWlCe4j54BoZgM6qPi/TEq38VqZYgagFFpiT3xhX5prtp1eCSBH/KEwJie59cbZjNaAwaLn32wkrNMWJsMOBUGmhEyB7jG+TGk7gg9jjAcNA+Jm/wA+WPtNY2BI6SMCc4pkxUpOAJsbYdcETXQpsTcov3YBp05HuP8ABjty5WK0yh+w5UexMr+OIs+LUwMwA7W0gx13/DBFTM1m/h5VEFt2YCfWBJ+sYH5zywp16ZZtIenJ+RIIn6YxyXFKAUKNRUfYRbE+rW/HEiTO0ar1XlaeoRqAMmbTt0wvR6tKqr0jpqKbR94IO89jj0VMqlUalplXgARsQLiQL/P1wrzWS0oxYAulwTYyOh7g7YaI24jzJXropqKERE81NZJZiDJ9jYAX9zjfl2v4SaSjhibaRrYAixIFpGAePcSRqWiks1YXYSwXcwfljpy3xhkCzVLKDsO3vgJVWqtw/ONTefCzA1EkEbkw0dDMyP7YHyfEUoGortARivuOkdTbFpzhyqmbpeICfFVbQdxuRHQ+2POkyMlWqKSUIVj/ADDp8xEfTD1accG5pdcyv7szK7WKsJVxvBB9b9x3xcZbnyspjMZd0PdGOk+sFWj64huXaYqZ2iQsaWP0AOPR85xkKdLJbvg1Y+f/AJDpC8v7eT9RgJ/2hO76aVGow2lmCr9FWf8Ayx8q8by/2qYx3ocx5dT5UP0xI6oZt3BZwBaT2EDE/W5ji/qfKbfMdx2wZnOY6LU2USsiNsSJ5g8KoviUtYBnVT2NuxuD88BMW5irhgVVlE7zi14JzT4qDUAzizaWUkH1SQwnftfEDn+YxXH8KiQehcwF72DST9MKv/TyltRqQxuSP74Q9lrcYA/+Oof+g/7YBzHN1JPiBVuzsqz7DUT92PLX4SxECsseoGMMty7TVtTPJ98VEA8656pU4hXqTClhpsLqFAX5x13wEld2Kqsk7gdvU+mHPNGUDeGy+Zo0sAb9wfbfCparpTkA6i0eUEgBYO43tbGk6Z6nVUhXcREiLi+PvCaUVCx6Df3OOubpNu1xuD19MEcMpEq0nrafT/fF9ARUrgiLexwrqZa53wyr04IE7bYHKx1xYly3Krg2rP8AMA/lgHjmSzOXQOrK67GV29bHF0U1DyifngatlNStTfZhEHGG4834ZzFmKwsKYH9J/XD3g1FnroWPUWAgfdgPJcJ/d3qpHwvA9jfDzltZee2HRgT9q9D+HRqiBpLAz66bfXETk+K1YBTSAeoGLj9q98nTE38T/wCpx5lkKrUrj4T0/PGs4NX3LnFqik+I5v3NsUWby9HNppqGG6Opv7HuMRPDUWrfVB7H9cHHi1GjUWmX8xuY+yP1OMnBWb4XmOHhaiAZukgO/lqUx7iQy++0Yns3mUV/Gpn+DVM/0N1U9jO2PROF8bRxoJGkCB6g/jid4x+z1PO+Wr6Fa5pvHhgna/SeljGHNW46NTzYyy1qVYhZA8MRMHqWbrO/QCcEcY4EalJGbS1QAFtACmbatOy3He1sHUciaWTGXqudWi5JgE9YO0TbEVk+NV6ACsGK9jP3H8sSC0qbUdTUammowOrSRIM39j0ON8vzNmPDVWbxCR/8gk7d9/rjOrxI1KusMAJukC/eD0x0o1k1xYaZEn0i2Flu+aqtchR7D++NKPEaw6D6f3wXQrUo+JST64MoKhG4wEA3Ga0XVD8j+uBK2eqE/Ao/6T/+2KHwkNrE++M2ySzMCcBhAmYqTdVj0sfxwQc0eit/3f2w4GSHbHU5QdsQhGc0/bGVCpUcvLBQow+qZVSIIBBwrzlNVp1QLapHtaP1xKEFLi1ZwASIOwAjfa84dZIeFTYM0zduwt/l8IXqBIiD1jtBHrHT78D5ipUfzOZ/09B7DbHSUHmZ8yLER09caZclBEz/AHwNkU/hiTCtsRuvScMcvwl6h0UwX/1Ht6k2xlMKM6jOwvhhR5dq1BqsJ2B7YcZHgaZcE1PO+/oP1x1fjVzf74xkxaI5AkbY65/i4ULKiDbV2x9ydwRjHiGQ1UnUiLSo9RgbI+Y6wWpM/EAf8+WNOFcRp0VUiX1CR0+uEnGNVQURsAGDfI7ffjbLUNcdBsI7YgD/AGrcZEZdY31PH3D88QRzpPYYqecf4tfw9/DRVn3v+eJ9+B1IlRPv+uOvxkZ3rpkeLsgYCCSbE9DjCJMvueu+PlTLQIdWQz2t9e+MTqTZreuxwpU8vcZNqZJJBt3PaMWfD+IyAfLLCIP/AC6w2KkfZqDa/wDfHkq5wghtMMLhgTY/50w9y3MAIZzctBqUzaTtrQ9Hm/z98Z34k15ppPTUBGfwS3/LLk+E/VCCbeh7YQ0eIOpgsYsMNuIcUFUASzQw1ObaxHlkR8SyV1fdgKugF4DT6doxYzoR6hWsrWuQfUg4MQfx6sbHT+BOAK+cAkxB+z6T/bBHDaRPmgmQt/acNRbm2HiNb7R2/wA9MYtc+3TH3N0iKjGDck7HrOMZO3446YXdyV6nvvf2/HGwzLfzt3sx/XGNOmY3+U45r9RigEUuIVQfLUqCdoYk/jjZ+MV1salUe5P54oOA5RaNDXp1vVAkWlLwPi2HUnraMY5tFYw6gkSACLn2B/K3rjG/LLwvnBsw70yz1GPmjfCbNcQcggmfMdItIE74aJUWmpRRMXteD29hgBcr6fPBnanTLeaAxmBF+3b0GPrUL2sfQ/rjsygWOPlQH+YHthCl5byKMAap8osFBu7HpHbacegZzOLSy2hQq6RsDjzLJuUAgHWRAPQDrtjb/irIpSoPXXMzO2Mb6c08q8edQxVo1CDYXGJxq4m+Bv3uOkg3nGBzPtizBXtGQs2Ghys3Jmduwwso07jDlD5cYdEDUyOupp+ypP1JweuXWmsDCBeemUsPAVr2IYjr7HHdObSyljRgTBIbY/S+IeJPj1eoucqshI8w9jpAi2CcjxGq9iKZAvcflMY0r0GqP4hN2O1vnZoEe/bDHg2QXxCQB8MG8xBjfabbgkbY1fGQisUWXpK8HVckbdLdMLs0KdWTTo6O8H8og+9t8VHGMvFMgCxwHksoopsTtIwUxG1snpYggzvbAzKOjXHy/vOKni+WIfUIC6RuLm5wm1GoSNKiO2N5ofMtnIm0g9MdXYE+WbnbBlHhIOPlTIlWAHf6/PBU+UeDioDNjeMOeB5JkTSxupIMG3+XxypnxlyFelMixVhf7sGUOMqwBFJ49xg3dQl6AAmT7TjNcsCJ798fTxujtpcjuAP1x9/45lxfzexU4C+HLLtY/IYGz+SUD4V/7Rb7sEnmDLnafWxEfdjHM8cyzW1R7g/pi9Re2YUhRs2xjyqB0HqcZ1svId386ja0f4cbCrQDSXHz/wBsa8RztE04Woht0OIEiUFnygAdugnHTNVo6Y7rm4xjUzSzcY0AjZo/yT7i2Mnk30x6zH54Ir5zopAwIUJuTf1x0xGlLjrt5UASNzMnBVGjqYFmJPrH6YD4dlwMMcpS84xjZnEWZ+V22wOL9DhlmKEq3W/546Ch6Yc1PcGpRf7sF0Mx0j0xzHMeeujynivDlp16ii4DEffjbhrCkNZXUFM6dgZAid7fjjmOY0BFamlSoqBAmq/UgT6H5++GPBsqvgmoN9RUjvp6/ftj5jmCp34goZIjeCfvxqnBlVaiEzcXiNwPXHMcwn7TvN2XAdI/l/PCXh+WF8cxzGs4xvTFKIGM6dLz3vfHMcwFtxCj4m9tItbGuRywFA/0n88cxzEiVSYF+n+DHenQBMn/AGx9xzCHatlB9cCjKhm0mPfrjmOYU+vkhEThunIwKavFjyM8aP5Zt8Xpvj7jmCopzvDgrRgB8iDN8cxzDmrWDcPHfHKnDhIE745jmN3QZcOyYCb9z9+GPD6HmBxzHMc90sf3adV+px3yuVBUfTH3HMSf/9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9" name="Google Shape;129;p5" descr="data:image/jpeg;base64,/9j/4AAQSkZJRgABAQAAAQABAAD/2wCEAAkGBhQSERUUExQWFRUWGR4YGBgYGSEcGxgdGh0dIBsdIB4cHSYfHxokHh0cIDAgIycpLCwsGCAxNTAqNSYrLCkBCQoKDgwOFA8PFykcHBwpKSkpKSkpKSkpKSwpKSkpKSkpKSkpKSkpKSkpKSwsKSksKSkpLCwsLCksLCwsLCwpLP/AABEIAOUA3AMBIgACEQEDEQH/xAAcAAADAQADAQEAAAAAAAAAAAAEBQYDAAIHAQj/xABBEAACAQIEBAQDBQcCBQQDAAABAhEDIQAEEjEFBkFREyJhcTKBkUKhscHRBxQjUnLh8GLxFTOCkqIWJEPCF9Li/8QAGAEBAQEBAQAAAAAAAAAAAAAAAQACAwT/xAAcEQEBAQEBAAMBAAAAAAAAAAAAEQExIQJBYRL/2gAMAwEAAhEDEQA/AENMSpLKCzSZjvuQR3xi6xTbSrNq8um9+loHe2KnnTh4TMulIQoCUwF6DSoj3j8cJcjXNPRLNTYAgPu1p+tuvrjzuyPq0DLWPlMEf5ecEZPMsquQx+ErYxYxN/eMUn76K6FSgKgO4FOFhybkjTJlVNp7dsTtfLRETcBo3IJ+XbG7U78I4xVoHWjSAVLK0lWvF16x6TgutxY1V0vAKgadI0lugk9hPw2wHUoBiAqwNzpabiJj3jvjJ6GloBJ6GdwcBMsndJ1MARDf0tYkjqLz8rYc5RUoZlVAJanAaY0k7ggbwwO3Q4m6OcqvAYyICjUbaVnSPSL29cEHOkIdTaixlf5lI6z29esYIHqtTl+hnMtTrUpZnUz5up3EHpqGwxFcw5l8t4aoCf4Wh9UmCGIQQdmUW9ZjphHkeM1KTBqbBTEKdVwYMxBnYm42k4oOF8wGq6o4aoU1FiSpba51He8bHvOKF95R4WjoC9Q06gl4iH09CpMgkbx6nFFlK1ZczLxqcAhhs4NtXl3U7/jcYF/fqFBUNIEshsYLAE6vW43nsRgfhvDmq16taQgUn+GSQF66RMQJwI24u5R5OlyW86R5ZjoO3rgJ8uq1VonxYN/Kxa4FgJmI7Y6cWzVIqw8wO6sTcj+WRb1BGFvDObAm6lm3AnYRYG0Sd5wIfxblqa1NqblpJkExoEG5i8gn7sM+X1dayeI2oKwEwCNS9RBtgDNcw7LpLhkDM1OCUvs3Yf51xlwHidOmSyuzxJE+9ugHy64Uu+OcWhH8IK9RYDdI67/l640yXEoy4ZhLkEgWuR0xEvzWA7FVV2gyUkTa9j2nrMYEXmRadJVqa9JkkRJ1QbTIiP0wFZeMzMTOmexnA2YNULaqbdOv43xP0uLnSlWk/lgDwyNRF4N7GRv1nBrcYUUySw8rEEmQFE9TeSBePXERtDPZhFBuR6m33DGg5hzQv4QIHUOf0wHlubqX2CpW15kG8THQepw5o16cNVBAFyTurRvB6/2xIuHPNQfFSqD20tH542HPa21F1nbVT/ScDPnaDkedVaSGYkAm1re8DBmWWijjUBEaw0zcwII6b4g+0ObKTEkVaUmCZEG3vG2GVHjysZDUm9QQfzxN8Tz+XCsXICkFJje4jYTtbErS4xlmrVFelrUspptEExAM2mPptGFPV6mdBEsiN7jAK8epEtpSkYMGbX+mI96lEV6j010kSVXXCEqtl8smSREeuEuZ8R3Z11pq8xWWEEgTvM++IH3GFD8RcW8zgn2VR+kYSc3ZNaVWUABLDawOsMGB+RPywzyxLZw31Bdfm76mEfngfmjLmoFCQWZn36hFFvS53xJJcT4fBqqiqPCIJhxBNwdP8w62x0phiNbgi94O4ABgRO1o+eH3JvKTZiqRUUIoB0louxBEAA32JkdsV2Q5Sp0tboGrsoalUpz5ixI8wJiOm9hhoQmRzVNaVVRpc+UKdAEaSbNYHURaR1xzN8BrVTVzRSBr7+XzSTBYggiRuIvi44Jy5SXKCnmIp1fE8aaZAKEfCJi5EXBnHfjdJqgKox8GsIJgEowFpG1xsfTBTEDnuV2otFYOs3EQRqgTJkCIkSD07YF4rk6TGktHUCBDeI27ETa1pMjaLDucUuVQtTWlWrGsCWA1QSAInSdxhFXyaq2lUMzbV73+Rw0FWRy01EXyAmQGaQota+89B0GGOR5UrulXystSkAyXEss39ZFj8/bDp+M1KdFVNOmV1WbTJUkzssG2303wRwCorZkNUqMrOrKqwYJIj5e2H+kXpwiumhkAYppZ6TEEHTJaZ6Ht/q2kYDzHE2qozKWSmTJUvNhcTN49L7YY1syz1alNH0kyrHueoOrY2jC7jWWelTFEKIbTYDpM74Ezo1JKlVlfhNhPpBi3vHTB3A+X9bOrAJU3Acxa3S177dYxQcD4JRqUin7uwf4S4cysglXie/p0wXylwJqpXxS3iLIMgeTy7C0kTgUSzcEqUq8ACoSskixIAkgHeCexg2GKngHJlOtRaozRSLEKiA+JINr7WvtvAvgzgXJJFYiu+pVlgFIEMCACbzBXe0d+mKvi2apeGwmFVfhUwx7WF/T54i89z+URKho1KYJpw0gmGkbmYsccymSpJpYjXTcnUrERLfEY3iPoRgvjVCs1FqiZZaXlkz5WcsTZRuzReP1ws4VTqikAWNEggiZ8vaUK3+cYEJ4RwqmNah6jTdVHmVtJDHyiADbf1wDxhSgFQ5dwKr62l/MpFpCmRM3gggxfFDw/LPkaVWv4aNqYkuoASD8IUKZCyTIjr6Y7Z5jXQeIwRotp3p6gJ0n+b32nCUnw/L+LSfTpFXzMzxospvAB8wIG0Wbbe4LV6q0RS2pvOgMYBIPxgWNz3+mHNXh4ruiaNDLSNMsp8rmQdW3xXMid7Xx34VwXLsKn8RzUpbh5JpjYqQPL+c4gScI4UaxQ1XCIdTM0yYED6noDvGD0WtSDUwtRlTy02cMrC9iABZSJ8r29bYfcnZKkzuVZTVIaF203gMptMiRqG04ojmHnzqR4ZWevTf1viqjznJ5LNVTobyEfzAhYcz2g9R3+mGWa5dr06iO60aiKGlhqgx1KlrtebQLHFjmM0KoCixNoNhM/3wD4rrQZCPMFLKDfc/fcfOcVUSmS4VVd/EqzvKwZWACAQQb3WOvfD3IcKVkDGoqsfiBbTcW2UxsBcb74ZfviBfMNIVgT1A1NLR174wpcK8ca0KqLC67kASb+s4CB5dBapWawghFPXefrfA3FuD68xlk8TwwXckmbiRKiOpmB0w95c4cFQVqjmXY1IA3BNvYRGM+IcSY1A9HJ06qrYOxhx3I1CBiRfm8++Xzgy7iykMhVYgH4SPW0H54p89m7qwYiHUt6q24tvBxI0+aadZ/BrIGfV5arEMUvYBt9IPU+uHlTKjT/AO6IOgbCRAB1CR19OhxLE/zbnqiVCuwY6ge4DH/PnjHMc0rSUItQBiDM3BEdPX16YO5k5e8Qh6raQBppCmZldWoFwRa0CMTfJHC6L16lfNKvg0rQbguTYR1iNvUYQccC4tlmqKrU6QaIBDGY9ehNhacacxcuEsa1IkaYsYiJ6XtGLQ8WyFSkmrw9DmFmmVuN9lkEd7YmMvxQ1M3WyxUeGkqT3E+X6jpiRBluIU8m2qunmYEKInYi/qD+uDuH845VG11aFYST5x02khQ1jHUCY74eUeDU1rEtTNS4K1HAIEiCPQbAW64YHIUh4njUwKdykwR62CCPqcSLuArl6ld6y5fxldpWsVVtUKLw0ENIIiJnCPj3kbMsqBKTQRTc6WUsskhT01dOmDMjmaFGoaKrUVAZplFJkAfIg/jif4u3iuzOmo9JnVayg/53xI2yHMNTL/usg+DW1K4Caj9kKLkRq1bk2jFDwbj4pg6yWMsA39AMT74mafEdRp1KrBBTCrInSYMgwZvONPFGqpUTQ6NU1rAJKiZYGbQZI26DAl5S4lUekKnhroK2e8hupIG64wqKgIqIymoy6GaJMHbbtvhZwJmqrGoVaQg+Hpjw4FovJUkNYgXwLlONtrIzIVKaGQxUpI1SJEadQEbHbEVTScCmkZoBEbRUd41Fh9mT8J79YOFHE+CLVUEMxbXDP4o0dZELPYQPvxtzHnKNekKsLXo02g6WldRAA23+ILY2JwsyOcWnal4ag/YDGx7k3P3D3wh8q5mhlm8HxA6FZ06iAZ/plsTPEcqa7tUoMVUR5Ekle58xFrb4H5r4v+81ShBpvTMFht85E36Y2yfLtTL0HzGYMI0GmCx1EDqR0DdJ+cWxRO9DhmY0qKQrVSGh9V4/1CP1OG/GsxTq0qq6gGLHWqiGIH2jaCRAO+ww25dUiiHWpURXVX1fytvpjYiABM4mc7XqrWrVTSd6TGVcAdrmJ2J/PEjXhVWlk8sQGTWEud2br06X9sHcP4jUfLhxfcHuIuDiDy1ZnqhFpVAlQx5gYSdyD264q+XGelSKubC3zFvyxLDZq9OVfeopkmN5Bn7o+7GeczS1QktB9xO1/vH341SqrguQNS2Ees7e9sB5nLozFzaJJjbSGAvgJhXyKllPxDyqfXcyfw+eFNPjNWl5UpHTMix/Dp7YOr5UoniKdlB0k76iQPmAJwVls2h1S1wQP/FcSTlFap0ksURVHnJubD4QOmHOa5op+EaeslmUqDYMSRuI64UcS4bXzLLQy50qihXd5UWX1EmT2BwvbkbL0PNmeILrmdFMBjI7bt92EHnKfAm8ZWrZamgCaZ0SHJjzNOze2NObeLVaGepikaTKaLA0WG0AkE2t6exwozvP7UAoo0azov2qjQT8gDHzwv4Vn24hmTUXW8yralBNMMIAtaF79cURenNlcoTUCEli8x8RawEKRYRt2jHofA+IUzl0IVWDrreVjzCxn20xPULhDnf2f06VAkAtUEaekEmxMwAuCslm6OV0Uw0kLBBMGZkkA23PttfFqz9H5DjGWzZZC2XrJSMoqBgyz1INotuLHBv/AA2mhasKcGpDfaiwAElVPQDf/fvTyFGnSBYBGqEAEUwGG/lbT13364Scy8bemdJZqdIAMPOoJUjqpv8ALAQef41XcfwlFN0+zMzIgmSIZTcQR74K4Tmalai6aGSoxMPuBo0H/l1GKCSSPighTt0Fy2ZV4YdBb1HUf51wvz/HqlJxRoHS1Yhlc/ZB8trH7QM9oOFG+TBR9Ne1SPKSoUMpEWKkjUDNp6/RZxWslRYBBrIxUuT5aifZZuuraY6ziiyfJOpCXzGpiLyJE+stMfQ4k+F8JpJm6lKvUFNaROsFyJn4YbfSReT0+uACeG8v5vMEKXoBJ2+KPlpjG/EuS8zQcmjWpEwDpKlZ9QbgY5meFjLZml4VQVMu7FnDtqVQondZsRtadt8GcSrZd2imAjkhp1nYGSg28pI2tMYUa8q5lamWC1AwqmJdGUESAVgg7X+0Opwk4/lKn7u38JilLUdLQSJILVCQTqaAfTvjbK8Xo5Yu+glAApMWQkyOot0E4Po8wqUMh6SGAINzI7EFYj8cBKOWuZsocn4Vamqgk6rlBU8wMwgiZj6DGObTJ1FqKl6qKSaclAQAL9mcD1mZxlneRqegkVRTp0r/AMXy6taggAgfzTve4xKZSqJLNAIErFvkPXbGmV1kuGPXognMUwXH8OlomIAIUv8AzQR9cKMlk81WeopFXyPEfaldxJMQJBBvfbDPk/mdUSNaqAJKkX1C1gBJkAbYeZ3iEukOtJirEhlmGaCg3+M7lT+OApanwV6bqrUM0qiCV1RI/D78Ume4YlGnqpklN9Ib4S3Q3tfpjfhfMQOl2pu5cQX0AAFTBG8/lhFxE1mq1ECqEcMCQRBnYgTIIIB9x6Yk+1GeCxlYtvE/2ww4c6Cm/nBlPnJI/XAHAeFJUrUhUqag5+EuT07Tv0+eNVyIGZrqAIps6qeuwie8A4COq5LVUIUkLpuRESohbdTM4w8FxNMD4vLNriZn78cy/F1pM9JhddjHxAyb+t/uwzpZoVHDr1Nh1if/AOcSD5XM65pMJAsfRVD3nuCQcDZjgy0yFAY2BmOpAnA2ZpvSqaww82rvaSRfB78VLeYysj8LH7wcSIa3KKUnqCoNUmVN4WekbYV/+mQHAQyZnHoPNtP+CKiHVB0v6f5+eJCnlXDgirokyDFx6H0wgTU5SZqzSw0W1DpHthknDkytBqVN9Cv8ZQaX7fGDNh88fSlYNrYpqKgA6jB7E2sfQY+f8BdpNep5TfSvxe2oADSfYH8cBacGy9OgWZ3quCVCq7NUAYk3hj7enzvjXjvMqsoBVSsEo2nVpYXRgGWBcEXFiBBOAeLZgrVpCmoFInWkSZ0ga1J/mU9D0IN7wHWz5FWYBtEdhOEPnAarBACX0kl3OpiSxMkgmCDIvHWe+MOc+BNmCzlCxUCKtK76B8KvT+1p/mQg/wCk7YZ5esSLKSCegm3XbDLI5Gq5BQRaJNh5Tf1xFBcNzVSjCFVqXmTIaD2cGCCIIkH3wx4dw9ambGYB+ERpOw1Tcdv1OKZOFJXfxn80qF0jaRO/mFoI645ncrlkIDGmjj+UEkddgT95xB3rZqnTIDVGhxBYuqFIIII6mLifXAmYSj41SuiCr4lNQWddU6LCx9hPW2F3CuBNVzGqsT4ZJ0sjAwOg3MH8MW6cApqp0s4Pdjq+44C8j5j4qXzLAKFZoJSmPtaRMdbwD8zhlwj9n+eqKKwKUibgMTq+cCMUB4DTTPljTBdrOwOldJA867+cx6dd98Nv3RVZ6VKpVpsreIztJRoAEEgwQZ2tthESWc4tWpBqTafFUaWgAz84uOo98YcM5xNTy1k8QSNEkySSLXIG2rrMxbsblOAVq+fqZhyvhUiLkSKjabBV2Im97bYqOI8LoVUCQqggEIiineAekifkcSZZbimVrN4KurOwaVIYMABuQTEWiCAR0wg4jyXl0Rm0VmBME6Cxp+g8NjEXuV7TgPhnKdShWK0ygUnTOvzGTva8CxkADF/R4GqoWbx0bSA7mqBOkbxqIHXoMSeVUOWK+XreKpJRQzIyghiIMWI6Aye0HDvgHDVdS9R43Nzb5knqfmcCV+CPkM4K61FdX1sjFQxANyYmFO6zEG8b4SZyuKyrSqVLPLPeFXc7Ku3oLDD1LXgaGrqWpX/g0z5SpWLzLAxEW6z1xP57h+YzOcq0cqx8NWgtqtt8RI6m1gLY68AzVCk/hkM6KCWWYVpECRse839O2KJvBpVPFp1XpUmH8Xw1MuYIUgxqFyLjtg4k5n+XK2SdWr1ldYmzENa/XoDF8deG83FSYpG83E3J3kzGKphQpGkjCrXViDqYeJJNgDBiQbnrcYA4jRylQOtFGp1ATCldEkdREjFUxynERXfUP4bmT3DQNpG3X64IGbanUY0ySAbiLbQPlc4jOEh/EUqSBqG48oM9cXWUy6jU9iWZQf8AviLdYxasG5WiMzTKkkMiWH+vUfukx88NK3K9MhA6eK4WGcyJJJJ2Mbk4WcNzKpUqkAlgSWEW0k2Hud8NqeaLCUqaV7MzKR9AQR6iPbAXn3E+YK1J33E/EjCx+XX3x94LzVLAVRpQmxamXFt4PX2wbmMkK4IcGV3H2l/UYAqcLq0wvmLUUmxP/LndguxwhZ1uKpSqhC+ipp1AMGBII7QFHsCThRxbmgQQTB9Ovp64tuEVg9JJIfyghosbbiZ3x5z+1PgITTXogKGOmoo21G4aPW/09cSA8N56NFnVqYqowJ0zs0QDPTscNOU+eaCVHbMKqMwUDyllHxT5jLfdGIDLp1xlUB3Pf/PxxqB+i6PMmXIEVUE7SY/GMd347QG9Wn/3g/nj885PPVgNKVagHQB2A+gtiv4DlqxVmq1gQwurajA7atVvfTgiU3PPNNOnQByxWSxBZB6d7An2nYYnOU8qubYlxV0jeGI1H33nDmjwhGX+GYYSwDNbVBG46X+eC8lSporUYNME7oYM9fa/bAYbZLliggJVHQ+lRifvMYVnLeHUrhKwTMMgNIm2r+pZ0l7EeoIOPlDhgVaiU84wqmCoZrrBEnSx2I9MDZnMLTrEGoTmSokiArgCNhaY6fMROJA+N52qrB6jDWAAVmEPeDNmJJN7dLb45ls14oAShWpSI1N8Ef1WX78D0q7llKaCTq1q2xkGWUkEg72iL9InGXDVakKgWkwfVIYQylWsQFYEG0WIG0zc4kL4pwHiFQhKUBB5YsLhfiHmIgixJ7YfZHlIqE1V6TEUwDTKBfMABeCwIsfs/XCThfEorAuFSqDK/wANAQTYmJ9Nx2xT5jPZ+mjDwlr38rFZBE7kJfa9xiRRl+CTUGYanoPhwpsyEMQYJgAW2B77YNK8S8WoWq5WnRVjpLGCyxI+ztfr674YcJY5iiVIUdfhtcfykdyd+2O78MStUK1qbOVUbGBsATaBBj7sSJ+M5g0cu1WouX7eJRTWBcCC+kKJtbfpiL5o4WG81LLlGRSS6DysQdiqkhTF7wZHrj0nMcs5RKbU/BLAyfDL7nfq8gyO+I7O8R/dtSqlOgyjTClFYErtC7xPwkn3wpH8ujyktaWn6DDmrWjTUJZiTEFjBT3JteCIjb1wIwUtqVDLGSiwqhravMTYHfSJImMcepUYBUALMYBF9MCI7hoB3waDzKc1MrMSEWIC+F59t2IN7iL7+2DqvG2rIPDAEi7AAavn09jiEGe8GVFiLXF59u+Pn7zVq3E2+gwxVaZTIUY0topk/wAxEMSe6kw2xkxthnwHiqZYvRqLZfP4mkHrEm30IxCPTqUCGqR8M2EjSd7nf1E4pclx9GCUQmssYQsPstB033HW+Am/MypUX94oVAtZR8SmQ47NH3WxDZbm/MKCHuZJ+Hv88M+K8vr4rOCFk3AGkA9bD64nqmUqAmDN+5w4NX9NtZD0zDC6mOh3U9x6YJdFqqwI0mPOnv1X/T64mOEZk2AqC1oNv/rigclgG1AVFkqwv8iIEg7EYy0Y8l1/DL5YsSEhkJ30t0+RH347c/ZYNk6wNrAj3Bwm5b41RrZnWAadUKUdem4iP74c8y5A5hYVvKwNMg7B1Mofndf+oYg8iprFsZVVEddyf8+n3YPzdMAlTupg/L85wNUgoP8AOpxtlhl1bTrCk01IDECwJ749k5X4TROVUVKQbVeYvHv09sS/B+Wmy+VV8wkatR0G5IMQGtI2nTI+6MMs4rV4ajmKlKB8KtpA9YAv88G61FUvLWWkkB1H8oYwP87bYi+O8TGXzpXVKiBfoYBvHW+GuZpZ2mtHRXklfOXCmTPrsI+d8TvOGQmoZHxXJA+1Ak99o27YEecNBfMKWJcGQINNonqIUMO9/rjDjXBkRzUYtZh5gLqZhbdumAeRKSU6qKZ1uG0tqBHlg9Bb+xxY1eIoWNOogPQhgPp/fEkXTphjrpwDp22uT6Y1TNsl7MdjOw94w+zHK8S+WtN9DHf2J/A/XEuXq0zULABb60cQfKNx9f0IwJrVan+8UvECiGMsxAADFiAZt3OKnM8w+WoadYFKaqfIwJ23me8W3N7HHl2fz61HYADVZT7r0ntuPX5YccoVQrNTdAVcQwO0dZ+mGKvQRx9URCWjVJmespb7zjPPcWdnVMtJJJBUQNxIMmAALk7fquyfElB0CiYHl/5ZI+pH+TgvLVCKs0qQVupNg0CSNrW6xiJqnAkqmKhghUlVImY80tuQWkfLA2e5FyxYOWZIFyAmsnafEKl5iBvsMSWb5pFPXVapFZmZQP5QCQJO14tuAIwPxDmjMLSLVGDSBpAkm43MbDEF/wD8Myy0dL/xkFiapDMJFvNAJ674VU+CZAAqoemReVqEEeu+2IUcSqUFai61EZytQioRJEQoAt5LsZ6k+mMqvMDFSIvt8j+WJeKjN/s+V31U63it8UVFG3oZjt064zzORzVKi4OTpiDHxatYIMkaZ26jfCccfqeJTVGIYQSQYsBt6z1xWcI5nDN4dS7Mu3TSD19TviRTTypzGXIq0xSQLBPcDe1zt/tgrO57ywESpT7hf7YaZ3hVMIKxD6R5mCSyQdpW5t1IxFZjJIHaolZkDEklfhb1Hp8sBE5iomhdAi5O84HULgTP1WcAJphRdj26knthI3ifzSOhHUd7wcOYzTLLVWDAarCbCIB9O2HuVzjkxqBHqo/EYmqVaGv84w9yLAzB+fX6XxasC8Wypp16dWkdLswB6i/f074ecS43VbRDMuog1KagTqWxgnYWBvhzybw5Kq1WqAMD5F9B1j5/hgvPct06VCvDMzO3iAtHkiBaxHzjriKVyHJIasdbzMv5iFMHrpVtRMmJ8q9i22H2X4blKMGllqcqQUdvMKkbgMxhak3i2J7M5Zq7nwmenUWFrVtUo5A8irMbTe0XOCa2XzQXzLTqWiqtN9KuO5VohxvqGJG3HuIjMZfxUDaQTvuDsQw6frGJjhXFCoJQBpN5B2+V5xlTypdGHmBZpuIBheptDdDFpE46co8v1K2camGZAELMR6FQJB63xQHaZ4U8u7vJUHV8Tlt/hAcC2GTV/KWVUqB1kagGkEbidjHXDLinJp8PSjlrfC8X9QR+B+uJvhKmkWy7SCgLIDvGzL7qT9GGJpnmMxpzeUAABkm3sZH0JwZzDzB4GZ090DajciSdp6W2wnFTVxGgD0DH/wATiqzHBqOafVWkimBF4B9yPNudhiBXQ57VVl21HuNmHcYNyvMWX4kpospRmlVJgkWswj5GNu+KHJ8u5dFAWnTURsFA/U/XEhzoKORCGg2mqHFVKYUQ99DAEAMDB2v7YkneZ+TK+TGuoRUUmNaLHtPST69owv4Hmz4gvM2kb/P13x6HS51epTg0wFCkuHg6h/LFx1g4w4UMmmaZKeWFOYNOow1HVbyENJSCbEdsNEdqHGaggIR5TdAIkRaAs37z93V7lOLliCAD31KRE2wLns/SdX8QAFAQSLFSPXr37Ym18V9C0MwkOYBItsTJI9vrGMtO3G+Sq4qs9BCQ5EMDdZsYvMEem3XAdHkzOK+o0ajkWgMFBA7kzb0jFhQ4k9CKVVGruhANRVsYuCFmbbT3GHOR4ypJADBmOqHBBFgBuNrYWXkfOuVzVfMualKoaiAKAqs4CbzMEdZJECemJXL5/SY+JfXcD0P++PVefecqngVKGlFZjoNmOkb6gzBRqi4IBg9ox55y3y+K7GJI2Z2OlFn53J7fljWSJwI9LzkAg3F+lvn1GPmR4gSzyYZgf7D5YqeKeHlh4cB20EFj8MT8K9eoPrpGJ+twhXRKikqXIABuBb9bYEb5DmN/OC50ldma3lN4j0wtz2eIUgtqUmRceX02GFVXKVKIkiUmCRceon8MU+Z4VT/dKWq9Q+ZlFmhhYbE7Rb1OCJPUs34mpFBNibemGScRoVFVmyzatIBhiBYe+FmaptTUIFK6rxtt1x1y3EqiLp0U3jqwJP1BxpPQk4NlCDNAE9DJtHphpwrKZU1kVcvTANiImbeoxInih+/BnD+KAVUaVUgjc4yV1xPi9LLk01UIAJsAFv6YnKfHRXdlVul7/jH64mebcw+bzv8ADfVTVADp2mPQXHzw/wCVeXkQFnMVGsL7/wAsDr64kz4jU01wuosCJE23An7+uN6bndbEbjv2ws41Vb95ZWMtTCqbztceuxGN6TEEqLkiR79sREV2Dm25E/r/AJ6Ya8iLqqs0eZUKE9Y1CB92JhOIk1PKPNAM9LzP44reRCCa8ESNMkeurEFgBiL/AGg8PCCnm1ENScB/9VOp5DPtIPyxYoxvjz79pPHPE/8AaJ8SkNUtaIJUf/Y+wwhNcIroa75hzCIhv9JP5YJyHGKiK1ZWBRvNqW8XuL7MJ2PbE1mS2lKCsImXvGsiO/qdv0wz4ZwNmU/HTAkm0Ag7iOvbEj3Kc5QYNRyPUqPwJ/LGXEuK0K9ei1XzeHr0qHuSwWPMxiBE2O/tiHy3DarVfBVWeoGKgASTF/wvj1HIfs8Y0aa1KahgoBuJB9wcUioThvLuTV/F11m8tk1LAPQypJtv+M3GOud43kfKaVSo9bxBGsCSSYIvB364aV/2cmIBPyafxwdyzy2+T8SytqIuyy0DoCOn64E+py+hYsalY6rkSrAzuJ0zHTBdDg+VorK0kSOugA29YxlX4u6uQ6rG4jt640zXG6YRQ1NagdoAMET6yDgaTnG84C6+C/kAIZK9NzBB3U6SQPmMLstxrSZDTHQOWA9puB6Yoc9wbMM5NOm1NLQEiIi4iB+owLmeUnYanQmO6An56IY/XCB1PiFPNUXp1FQhljzjUAfUAq30I98IuLcGq5Olpyyo1DciCffVJi/c4GyOcVSdNgDYAmI+ZJ+pxQcO4/HxC8YC8w4xn5AJgESoRtxPT1jpPtjegWfKUdN2kR/0v+gxR83cjJmqqPlIVmvVSdxIgp0U72JA2jErV4p4KGlRpsGWaY1X0tfWf6gZF8aZM6VE5nNU8ul6VM6qh6FhsPr+fbFPxnPU0cU6QV6oHmMSEHT59h3wv5X4M9HL6kX+JU0oGP2R9pz1iST9MFiouQ1KaVRixk1iQWZuh2svoNpwFI8YylRq7K2oMsBp3veOwJnYbYaZfggVQGAB3x2yH8SqWbcsWY+pMflh3mv2hrSbQlHxY+Juk9hYyAIE++IPPVqVSI0CfUnBXDFcsCwEdRO+O9CveCW9tIP5Yc5fJKUlRthDvk2WlXp6R5akqffdT+I+eKVeKCiZOxIUDrLbQTZTPXEdnawUI8EBXU/f64qOI8IFamfPGxU9j0nA1gLjtRGqhlKanUF1QzpYWILCzH1/wlcPYNCwNUWwqzWU8OuJ30gtFhOxPz3wXls0ahAprcYkC4lkKoqv4agKYkz5oi49Biq/ZnSha50lZZVMmdh/fEZxvi9XL5hyWV1t5CbiwmDv+WKLk7mNagdKTeYtqMiGAgd+nScKejg3x57+0Dh608xTr9asUz7/ANxb64tuIcRFDLtVaSEWYG7EDb3OIirmzn6JWpplmUqRuh+ww/pMe4md8Aef8ZyOl4qExJKMZuGA3IvaIwz4PlK9MzTp6lIuUq3I9NUgH5YIzSvVy5qoquyEhk/lqJZoPYi8djjfItRrUw4DU23sZg+/UYUJ4dxMZfNLXEqY0VBYllYbMAdJKnSbGYEdsehcN5vpVRZ6ZPo0f+LwwP8AknEbybwSlXzTO5OqkFYLA88zdrd4t1xf/wDAMvqLeBTk9dIxISvEEImR9R+uBjxFKpakrDVE7qYv2DT+G+NKvB6DCDSSP6QPvF8BZTlPL0ahqUkKMQVPmJBBjuT2xIk5tyzUVNbWrLYFYggdPcSevfC7lLmdSzMR5U3bpJGw6z8umD+YuXalRai6xdgY9JB74B4fysEplCSQTPaTjLStyfNFGr8B1dyhDR6W8wPuBg6nn0c6ZvGxBH4jHn9P9m9N2JQspHUEYc8M5Ir0XDDNEiCCjAkEG0WYfXGmSjmTlQ0WNTL+anGpk3KD81+/8cTK8XIv22A/M4u87+zvxaxqPXYiZCSdKxtAn78Dcd/Z6agBpFQ43JMBve2/rGCEs4dxSH1H7QBnpbB1HPLXV0ZF0sT5Y6gTq/qJ674h6meekTSbdSQfSN8FUuKFFYx8Rt6HEqoHzxp1NIiFp6ShkgGZI+vXAL81u0q6KV2Aj9cK2zWlCe4j54BoZgM6qPi/TEq38VqZYgagFFpiT3xhX5prtp1eCSBH/KEwJie59cbZjNaAwaLn32wkrNMWJsMOBUGmhEyB7jG+TGk7gg9jjAcNA+Jm/wA+WPtNY2BI6SMCc4pkxUpOAJsbYdcETXQpsTcov3YBp05HuP8ABjty5WK0yh+w5UexMr+OIs+LUwMwA7W0gx13/DBFTM1m/h5VEFt2YCfWBJ+sYH5zywp16ZZtIenJ+RIIn6YxyXFKAUKNRUfYRbE+rW/HEiTO0ar1XlaeoRqAMmbTt0wvR6tKqr0jpqKbR94IO89jj0VMqlUalplXgARsQLiQL/P1wrzWS0oxYAulwTYyOh7g7YaI24jzJXropqKERE81NZJZiDJ9jYAX9zjfl2v4SaSjhibaRrYAixIFpGAePcSRqWiks1YXYSwXcwfljpy3xhkCzVLKDsO3vgJVWqtw/ONTefCzA1EkEbkw0dDMyP7YHyfEUoGortARivuOkdTbFpzhyqmbpeICfFVbQdxuRHQ+2POkyMlWqKSUIVj/ADDp8xEfTD1accG5pdcyv7szK7WKsJVxvBB9b9x3xcZbnyspjMZd0PdGOk+sFWj64huXaYqZ2iQsaWP0AOPR85xkKdLJbvg1Y+f/AJDpC8v7eT9RgJ/2hO76aVGow2lmCr9FWf8Ayx8q8by/2qYx3ocx5dT5UP0xI6oZt3BZwBaT2EDE/W5ji/qfKbfMdx2wZnOY6LU2USsiNsSJ5g8KoviUtYBnVT2NuxuD88BMW5irhgVVlE7zi14JzT4qDUAzizaWUkH1SQwnftfEDn+YxXH8KiQehcwF72DST9MKv/TyltRqQxuSP74Q9lrcYA/+Oof+g/7YBzHN1JPiBVuzsqz7DUT92PLX4SxECsseoGMMty7TVtTPJ98VEA8656pU4hXqTClhpsLqFAX5x13wEld2Kqsk7gdvU+mHPNGUDeGy+Zo0sAb9wfbfCparpTkA6i0eUEgBYO43tbGk6Z6nVUhXcREiLi+PvCaUVCx6Df3OOubpNu1xuD19MEcMpEq0nrafT/fF9ARUrgiLexwrqZa53wyr04IE7bYHKx1xYly3Krg2rP8AMA/lgHjmSzOXQOrK67GV29bHF0U1DyifngatlNStTfZhEHGG4834ZzFmKwsKYH9J/XD3g1FnroWPUWAgfdgPJcJ/d3qpHwvA9jfDzltZee2HRgT9q9D+HRqiBpLAz66bfXETk+K1YBTSAeoGLj9q98nTE38T/wCpx5lkKrUrj4T0/PGs4NX3LnFqik+I5v3NsUWby9HNppqGG6Opv7HuMRPDUWrfVB7H9cHHi1GjUWmX8xuY+yP1OMnBWb4XmOHhaiAZukgO/lqUx7iQy++0Yns3mUV/Gpn+DVM/0N1U9jO2PROF8bRxoJGkCB6g/jid4x+z1PO+Wr6Fa5pvHhgna/SeljGHNW46NTzYyy1qVYhZA8MRMHqWbrO/QCcEcY4EalJGbS1QAFtACmbatOy3He1sHUciaWTGXqudWi5JgE9YO0TbEVk+NV6ACsGK9jP3H8sSC0qbUdTUammowOrSRIM39j0ON8vzNmPDVWbxCR/8gk7d9/rjOrxI1KusMAJukC/eD0x0o1k1xYaZEn0i2Flu+aqtchR7D++NKPEaw6D6f3wXQrUo+JST64MoKhG4wEA3Ga0XVD8j+uBK2eqE/Ao/6T/+2KHwkNrE++M2ySzMCcBhAmYqTdVj0sfxwQc0eit/3f2w4GSHbHU5QdsQhGc0/bGVCpUcvLBQow+qZVSIIBBwrzlNVp1QLapHtaP1xKEFLi1ZwASIOwAjfa84dZIeFTYM0zduwt/l8IXqBIiD1jtBHrHT78D5ipUfzOZ/09B7DbHSUHmZ8yLER09caZclBEz/AHwNkU/hiTCtsRuvScMcvwl6h0UwX/1Ht6k2xlMKM6jOwvhhR5dq1BqsJ2B7YcZHgaZcE1PO+/oP1x1fjVzf74xkxaI5AkbY65/i4ULKiDbV2x9ydwRjHiGQ1UnUiLSo9RgbI+Y6wWpM/EAf8+WNOFcRp0VUiX1CR0+uEnGNVQURsAGDfI7ffjbLUNcdBsI7YgD/AGrcZEZdY31PH3D88QRzpPYYqecf4tfw9/DRVn3v+eJ9+B1IlRPv+uOvxkZ3rpkeLsgYCCSbE9DjCJMvueu+PlTLQIdWQz2t9e+MTqTZreuxwpU8vcZNqZJJBt3PaMWfD+IyAfLLCIP/AC6w2KkfZqDa/wDfHkq5wghtMMLhgTY/50w9y3MAIZzctBqUzaTtrQ9Hm/z98Z34k15ppPTUBGfwS3/LLk+E/VCCbeh7YQ0eIOpgsYsMNuIcUFUASzQw1ObaxHlkR8SyV1fdgKugF4DT6doxYzoR6hWsrWuQfUg4MQfx6sbHT+BOAK+cAkxB+z6T/bBHDaRPmgmQt/acNRbm2HiNb7R2/wA9MYtc+3TH3N0iKjGDck7HrOMZO3446YXdyV6nvvf2/HGwzLfzt3sx/XGNOmY3+U45r9RigEUuIVQfLUqCdoYk/jjZ+MV1salUe5P54oOA5RaNDXp1vVAkWlLwPi2HUnraMY5tFYw6gkSACLn2B/K3rjG/LLwvnBsw70yz1GPmjfCbNcQcggmfMdItIE74aJUWmpRRMXteD29hgBcr6fPBnanTLeaAxmBF+3b0GPrUL2sfQ/rjsygWOPlQH+YHthCl5byKMAap8osFBu7HpHbacegZzOLSy2hQq6RsDjzLJuUAgHWRAPQDrtjb/irIpSoPXXMzO2Mb6c08q8edQxVo1CDYXGJxq4m+Bv3uOkg3nGBzPtizBXtGQs2Ghys3Jmduwwso07jDlD5cYdEDUyOupp+ypP1JweuXWmsDCBeemUsPAVr2IYjr7HHdObSyljRgTBIbY/S+IeJPj1eoucqshI8w9jpAi2CcjxGq9iKZAvcflMY0r0GqP4hN2O1vnZoEe/bDHg2QXxCQB8MG8xBjfabbgkbY1fGQisUWXpK8HVckbdLdMLs0KdWTTo6O8H8og+9t8VHGMvFMgCxwHksoopsTtIwUxG1snpYggzvbAzKOjXHy/vOKni+WIfUIC6RuLm5wm1GoSNKiO2N5ofMtnIm0g9MdXYE+WbnbBlHhIOPlTIlWAHf6/PBU+UeDioDNjeMOeB5JkTSxupIMG3+XxypnxlyFelMixVhf7sGUOMqwBFJ49xg3dQl6AAmT7TjNcsCJ798fTxujtpcjuAP1x9/45lxfzexU4C+HLLtY/IYGz+SUD4V/7Rb7sEnmDLnafWxEfdjHM8cyzW1R7g/pi9Re2YUhRs2xjyqB0HqcZ1svId386ja0f4cbCrQDSXHz/wBsa8RztE04Woht0OIEiUFnygAdugnHTNVo6Y7rm4xjUzSzcY0AjZo/yT7i2Mnk30x6zH54Ir5zopAwIUJuTf1x0xGlLjrt5UASNzMnBVGjqYFmJPrH6YD4dlwMMcpS84xjZnEWZ+V22wOL9DhlmKEq3W/546Ch6Yc1PcGpRf7sF0Mx0j0xzHMeeujynivDlp16ii4DEffjbhrCkNZXUFM6dgZAid7fjjmOY0BFamlSoqBAmq/UgT6H5++GPBsqvgmoN9RUjvp6/ftj5jmCp34goZIjeCfvxqnBlVaiEzcXiNwPXHMcwn7TvN2XAdI/l/PCXh+WF8cxzGs4xvTFKIGM6dLz3vfHMcwFtxCj4m9tItbGuRywFA/0n88cxzEiVSYF+n+DHenQBMn/AGx9xzCHatlB9cCjKhm0mPfrjmOYU+vkhEThunIwKavFjyM8aP5Zt8Xpvj7jmCopzvDgrRgB8iDN8cxzDmrWDcPHfHKnDhIE745jmN3QZcOyYCb9z9+GPD6HmBxzHMc90sf3adV+px3yuVBUfTH3HMSf/9k="/>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pic>
        <p:nvPicPr>
          <p:cNvPr id="130" name="Google Shape;130;p5"/>
          <p:cNvPicPr preferRelativeResize="0"/>
          <p:nvPr/>
        </p:nvPicPr>
        <p:blipFill rotWithShape="1">
          <a:blip r:embed="rId4">
            <a:alphaModFix/>
          </a:blip>
          <a:srcRect/>
          <a:stretch/>
        </p:blipFill>
        <p:spPr>
          <a:xfrm>
            <a:off x="6876256" y="787599"/>
            <a:ext cx="2095500" cy="2181225"/>
          </a:xfrm>
          <a:prstGeom prst="rect">
            <a:avLst/>
          </a:prstGeom>
          <a:noFill/>
          <a:ln>
            <a:noFill/>
          </a:ln>
        </p:spPr>
      </p:pic>
      <p:pic>
        <p:nvPicPr>
          <p:cNvPr id="131" name="Google Shape;131;p5"/>
          <p:cNvPicPr preferRelativeResize="0"/>
          <p:nvPr/>
        </p:nvPicPr>
        <p:blipFill rotWithShape="1">
          <a:blip r:embed="rId5">
            <a:alphaModFix/>
          </a:blip>
          <a:srcRect/>
          <a:stretch/>
        </p:blipFill>
        <p:spPr>
          <a:xfrm>
            <a:off x="4067944" y="1124744"/>
            <a:ext cx="2657475" cy="1724025"/>
          </a:xfrm>
          <a:prstGeom prst="rect">
            <a:avLst/>
          </a:prstGeom>
          <a:noFill/>
          <a:ln>
            <a:noFill/>
          </a:ln>
        </p:spPr>
      </p:pic>
      <p:pic>
        <p:nvPicPr>
          <p:cNvPr id="132" name="Google Shape;132;p5" descr="ingresso-truppe-italiane-a-lubiana.jpg"/>
          <p:cNvPicPr preferRelativeResize="0"/>
          <p:nvPr/>
        </p:nvPicPr>
        <p:blipFill rotWithShape="1">
          <a:blip r:embed="rId6">
            <a:alphaModFix/>
          </a:blip>
          <a:srcRect/>
          <a:stretch/>
        </p:blipFill>
        <p:spPr>
          <a:xfrm>
            <a:off x="460897" y="5231213"/>
            <a:ext cx="1860228" cy="1145203"/>
          </a:xfrm>
          <a:prstGeom prst="rect">
            <a:avLst/>
          </a:prstGeom>
          <a:noFill/>
          <a:ln>
            <a:noFill/>
          </a:ln>
        </p:spPr>
      </p:pic>
      <p:sp>
        <p:nvSpPr>
          <p:cNvPr id="133" name="Google Shape;133;p5"/>
          <p:cNvSpPr/>
          <p:nvPr/>
        </p:nvSpPr>
        <p:spPr>
          <a:xfrm>
            <a:off x="2342084" y="5126707"/>
            <a:ext cx="2157908" cy="1338828"/>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it-IT" sz="900" b="0" i="0" u="none" strike="noStrike" cap="none">
                <a:solidFill>
                  <a:schemeClr val="dk1"/>
                </a:solidFill>
                <a:latin typeface="Book Antiqua"/>
                <a:ea typeface="Book Antiqua"/>
                <a:cs typeface="Book Antiqua"/>
                <a:sym typeface="Book Antiqua"/>
              </a:rPr>
              <a:t>dal maggio 1941 al settembre 1943 l’Italia occupò parte della Slovenia (la cosiddetta provincia di Lubiana, che fu inglobata nel Regno d’Italia), parte della Croazia, che era nel frattempo diventata NDH (Stato indipendente di Croazia), retto da Ante Pavelic, il duce croato, capo del famigerato movimento fascista ustaša.</a:t>
            </a:r>
            <a:endParaRPr sz="1400" b="0" i="0" u="none" strike="noStrike" cap="none">
              <a:solidFill>
                <a:srgbClr val="000000"/>
              </a:solidFill>
              <a:latin typeface="Arial"/>
              <a:ea typeface="Arial"/>
              <a:cs typeface="Arial"/>
              <a:sym typeface="Arial"/>
            </a:endParaRPr>
          </a:p>
        </p:txBody>
      </p:sp>
      <p:sp>
        <p:nvSpPr>
          <p:cNvPr id="134" name="Google Shape;134;p5"/>
          <p:cNvSpPr/>
          <p:nvPr/>
        </p:nvSpPr>
        <p:spPr>
          <a:xfrm>
            <a:off x="4067944" y="2968824"/>
            <a:ext cx="4903811"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it-IT" sz="900" b="1" i="0" u="none" strike="noStrike" cap="none">
                <a:solidFill>
                  <a:schemeClr val="dk1"/>
                </a:solidFill>
                <a:latin typeface="Book Antiqua"/>
                <a:ea typeface="Book Antiqua"/>
                <a:cs typeface="Book Antiqua"/>
                <a:sym typeface="Book Antiqua"/>
              </a:rPr>
              <a:t>Fiume divenne il luogo dove sperimentare il cambiamento che la fine della guerra sembrava aver promesso</a:t>
            </a:r>
            <a:endParaRPr sz="900" b="0" i="0" u="none" strike="noStrike" cap="none">
              <a:solidFill>
                <a:schemeClr val="dk1"/>
              </a:solidFill>
              <a:latin typeface="Book Antiqua"/>
              <a:ea typeface="Book Antiqua"/>
              <a:cs typeface="Book Antiqua"/>
              <a:sym typeface="Book Antiqua"/>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fade">
                                      <p:cBhvr>
                                        <p:cTn id="7" dur="5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500"/>
                                        <p:tgtEl>
                                          <p:spTgt spid="130"/>
                                        </p:tgtEl>
                                      </p:cBhvr>
                                    </p:animEffect>
                                  </p:childTnLst>
                                </p:cTn>
                              </p:par>
                              <p:par>
                                <p:cTn id="13" presetID="10" presetClass="entr" presetSubtype="0" fill="hold" nodeType="with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fade">
                                      <p:cBhvr>
                                        <p:cTn id="15" dur="500"/>
                                        <p:tgtEl>
                                          <p:spTgt spid="131"/>
                                        </p:tgtEl>
                                      </p:cBhvr>
                                    </p:animEffect>
                                  </p:childTnLst>
                                </p:cTn>
                              </p:par>
                              <p:par>
                                <p:cTn id="16" presetID="10" presetClass="entr" presetSubtype="0" fill="hold" nodeType="with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fade">
                                      <p:cBhvr>
                                        <p:cTn id="18" dur="500"/>
                                        <p:tgtEl>
                                          <p:spTgt spid="1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animEffect transition="in" filter="fade">
                                      <p:cBhvr>
                                        <p:cTn id="23" dur="500"/>
                                        <p:tgtEl>
                                          <p:spTgt spid="1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fade">
                                      <p:cBhvr>
                                        <p:cTn id="28" dur="500"/>
                                        <p:tgtEl>
                                          <p:spTgt spid="1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3"/>
                                        </p:tgtEl>
                                        <p:attrNameLst>
                                          <p:attrName>style.visibility</p:attrName>
                                        </p:attrNameLst>
                                      </p:cBhvr>
                                      <p:to>
                                        <p:strVal val="visible"/>
                                      </p:to>
                                    </p:set>
                                    <p:animEffect transition="in" filter="fade">
                                      <p:cBhvr>
                                        <p:cTn id="33" dur="500"/>
                                        <p:tgtEl>
                                          <p:spTgt spid="133"/>
                                        </p:tgtEl>
                                      </p:cBhvr>
                                    </p:animEffect>
                                  </p:childTnLst>
                                </p:cTn>
                              </p:par>
                              <p:par>
                                <p:cTn id="34" presetID="10" presetClass="entr" presetSubtype="0" fill="hold" nodeType="withEffect">
                                  <p:stCondLst>
                                    <p:cond delay="0"/>
                                  </p:stCondLst>
                                  <p:childTnLst>
                                    <p:set>
                                      <p:cBhvr>
                                        <p:cTn id="35" dur="1" fill="hold">
                                          <p:stCondLst>
                                            <p:cond delay="0"/>
                                          </p:stCondLst>
                                        </p:cTn>
                                        <p:tgtEl>
                                          <p:spTgt spid="132"/>
                                        </p:tgtEl>
                                        <p:attrNameLst>
                                          <p:attrName>style.visibility</p:attrName>
                                        </p:attrNameLst>
                                      </p:cBhvr>
                                      <p:to>
                                        <p:strVal val="visible"/>
                                      </p:to>
                                    </p:set>
                                    <p:animEffect transition="in" filter="fade">
                                      <p:cBhvr>
                                        <p:cTn id="3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6" descr="http://151.1.148.223/foto/high/ATTUALITA/A40-129/A00140517.JPG"/>
          <p:cNvPicPr preferRelativeResize="0"/>
          <p:nvPr/>
        </p:nvPicPr>
        <p:blipFill rotWithShape="1">
          <a:blip r:embed="rId3">
            <a:alphaModFix/>
          </a:blip>
          <a:srcRect t="2438" r="-741"/>
          <a:stretch/>
        </p:blipFill>
        <p:spPr>
          <a:xfrm>
            <a:off x="-36511" y="0"/>
            <a:ext cx="9321188" cy="6858000"/>
          </a:xfrm>
          <a:prstGeom prst="rect">
            <a:avLst/>
          </a:prstGeom>
          <a:noFill/>
          <a:ln>
            <a:noFill/>
          </a:ln>
        </p:spPr>
      </p:pic>
      <p:sp>
        <p:nvSpPr>
          <p:cNvPr id="140" name="Google Shape;140;p6"/>
          <p:cNvSpPr/>
          <p:nvPr/>
        </p:nvSpPr>
        <p:spPr>
          <a:xfrm>
            <a:off x="323528" y="1196752"/>
            <a:ext cx="4004280" cy="1815882"/>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Book Antiqua"/>
                <a:ea typeface="Book Antiqua"/>
                <a:cs typeface="Book Antiqua"/>
                <a:sym typeface="Book Antiqua"/>
              </a:rPr>
              <a:t>«L’annessione della Dalmazia venne perfezionata con il trattato stipulato a Roma con lo stato croato il 18 maggio 1941. Il trattato assegnava all’Italia le isole di Arbe, Vegli, Lissa, Curzola, e Mèleda e sulla terraferma le zone all’altezza del monte Vir a Spalato fino ad un massimo di 40 chilometri dalla costa e attorno  alla baia di Cattaro</a:t>
            </a:r>
            <a:r>
              <a:rPr lang="it-IT" sz="1400" b="1" i="0" u="none" strike="noStrike" cap="none">
                <a:solidFill>
                  <a:schemeClr val="dk1"/>
                </a:solidFill>
                <a:latin typeface="Book Antiqua"/>
                <a:ea typeface="Book Antiqua"/>
                <a:cs typeface="Book Antiqua"/>
                <a:sym typeface="Book Antiqua"/>
              </a:rPr>
              <a:t>» (</a:t>
            </a:r>
            <a:r>
              <a:rPr lang="it-IT" sz="1200" b="0" i="0" u="none" strike="noStrike" cap="none">
                <a:solidFill>
                  <a:schemeClr val="dk1"/>
                </a:solidFill>
                <a:latin typeface="Book Antiqua"/>
                <a:ea typeface="Book Antiqua"/>
                <a:cs typeface="Book Antiqua"/>
                <a:sym typeface="Book Antiqua"/>
              </a:rPr>
              <a:t>Cattaruzza</a:t>
            </a:r>
            <a:r>
              <a:rPr lang="it-IT" sz="1400" b="1" i="0" u="none" strike="noStrike" cap="none">
                <a:solidFill>
                  <a:schemeClr val="dk1"/>
                </a:solidFill>
                <a:latin typeface="Book Antiqua"/>
                <a:ea typeface="Book Antiqua"/>
                <a:cs typeface="Book Antiqua"/>
                <a:sym typeface="Book Antiqua"/>
              </a:rPr>
              <a:t>)</a:t>
            </a:r>
            <a:endParaRPr sz="1400" b="0" i="0" u="none" strike="noStrike" cap="none">
              <a:solidFill>
                <a:schemeClr val="dk1"/>
              </a:solidFill>
              <a:latin typeface="Book Antiqua"/>
              <a:ea typeface="Book Antiqua"/>
              <a:cs typeface="Book Antiqua"/>
              <a:sym typeface="Book Antiqua"/>
            </a:endParaRPr>
          </a:p>
        </p:txBody>
      </p:sp>
      <p:sp>
        <p:nvSpPr>
          <p:cNvPr id="141" name="Google Shape;141;p6"/>
          <p:cNvSpPr/>
          <p:nvPr/>
        </p:nvSpPr>
        <p:spPr>
          <a:xfrm>
            <a:off x="4932040" y="1175097"/>
            <a:ext cx="3672408" cy="1815882"/>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Book Antiqua"/>
                <a:ea typeface="Book Antiqua"/>
                <a:cs typeface="Book Antiqua"/>
                <a:sym typeface="Book Antiqua"/>
              </a:rPr>
              <a:t>«Il governatore Giuseppe Bastianini procedette ad una politica di italianizzazione forzata della nuova provincia: l’italiano fu reso lingua obbligatoria per i funzionari e gli insegnanti anche se il croato fu tollerato per le comunicazioni all’interno dell’amministrazione civile.» (</a:t>
            </a:r>
            <a:r>
              <a:rPr lang="it-IT" sz="1200" b="0" i="0" u="none" strike="noStrike" cap="none">
                <a:solidFill>
                  <a:schemeClr val="dk1"/>
                </a:solidFill>
                <a:latin typeface="Book Antiqua"/>
                <a:ea typeface="Book Antiqua"/>
                <a:cs typeface="Book Antiqua"/>
                <a:sym typeface="Book Antiqua"/>
              </a:rPr>
              <a:t>Cattaruzza</a:t>
            </a:r>
            <a:r>
              <a:rPr lang="it-IT" sz="1400" b="0" i="0" u="none" strike="noStrike" cap="none">
                <a:solidFill>
                  <a:schemeClr val="dk1"/>
                </a:solidFill>
                <a:latin typeface="Book Antiqua"/>
                <a:ea typeface="Book Antiqua"/>
                <a:cs typeface="Book Antiqua"/>
                <a:sym typeface="Book Antiqua"/>
              </a:rPr>
              <a:t>)</a:t>
            </a:r>
            <a:endParaRPr sz="1400" b="0" i="0" u="none" strike="noStrike" cap="none">
              <a:solidFill>
                <a:srgbClr val="000000"/>
              </a:solidFill>
              <a:latin typeface="Arial"/>
              <a:ea typeface="Arial"/>
              <a:cs typeface="Arial"/>
              <a:sym typeface="Arial"/>
            </a:endParaRPr>
          </a:p>
        </p:txBody>
      </p:sp>
      <p:sp>
        <p:nvSpPr>
          <p:cNvPr id="142" name="Google Shape;142;p6"/>
          <p:cNvSpPr/>
          <p:nvPr/>
        </p:nvSpPr>
        <p:spPr>
          <a:xfrm>
            <a:off x="4283968" y="4221088"/>
            <a:ext cx="4572000" cy="2031325"/>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it-IT" sz="1400" b="0" i="0" u="none" strike="noStrike" cap="none">
                <a:solidFill>
                  <a:schemeClr val="dk1"/>
                </a:solidFill>
                <a:latin typeface="Book Antiqua"/>
                <a:ea typeface="Book Antiqua"/>
                <a:cs typeface="Book Antiqua"/>
                <a:sym typeface="Book Antiqua"/>
              </a:rPr>
              <a:t>«…Già nel marzo 1942 venne disposto l’internamento di massa  dei sospetti rastrellati della provincia di Lubiana nel campo di Gonars da parte del comandante dell’XI Corpo Armata </a:t>
            </a:r>
            <a:r>
              <a:rPr lang="it-IT" sz="1400" b="1" i="0" u="none" strike="noStrike" cap="none">
                <a:solidFill>
                  <a:schemeClr val="dk1"/>
                </a:solidFill>
                <a:latin typeface="Book Antiqua"/>
                <a:ea typeface="Book Antiqua"/>
                <a:cs typeface="Book Antiqua"/>
                <a:sym typeface="Book Antiqua"/>
              </a:rPr>
              <a:t>Mario Robotti</a:t>
            </a:r>
            <a:r>
              <a:rPr lang="it-IT" sz="1400" b="0" i="0" u="none" strike="noStrike" cap="none">
                <a:solidFill>
                  <a:schemeClr val="dk1"/>
                </a:solidFill>
                <a:latin typeface="Book Antiqua"/>
                <a:ea typeface="Book Antiqua"/>
                <a:cs typeface="Book Antiqua"/>
                <a:sym typeface="Book Antiqua"/>
              </a:rPr>
              <a:t>: operai, disoccupati, profughi, senzatetto, ex militari, mendicanti, studenti universitari, nonché tutti maestri, gli impiegati, professionisti, i parroci originari della Venezia Giulia e traferitisi in Jugoslavia dopo il 1922….» (</a:t>
            </a:r>
            <a:r>
              <a:rPr lang="it-IT" sz="1200" b="0" i="0" u="none" strike="noStrike" cap="none">
                <a:solidFill>
                  <a:schemeClr val="dk1"/>
                </a:solidFill>
                <a:latin typeface="Book Antiqua"/>
                <a:ea typeface="Book Antiqua"/>
                <a:cs typeface="Book Antiqua"/>
                <a:sym typeface="Book Antiqua"/>
              </a:rPr>
              <a:t>Cattaruzza</a:t>
            </a:r>
            <a:r>
              <a:rPr lang="it-IT" sz="1400" b="0" i="0" u="none" strike="noStrike" cap="none">
                <a:solidFill>
                  <a:schemeClr val="dk1"/>
                </a:solidFill>
                <a:latin typeface="Book Antiqua"/>
                <a:ea typeface="Book Antiqua"/>
                <a:cs typeface="Book Antiqua"/>
                <a:sym typeface="Book Antiqua"/>
              </a:rPr>
              <a:t>)</a:t>
            </a:r>
            <a:endParaRPr sz="1400" b="0" i="0" u="none" strike="noStrike" cap="none">
              <a:solidFill>
                <a:srgbClr val="000000"/>
              </a:solidFill>
              <a:latin typeface="Arial"/>
              <a:ea typeface="Arial"/>
              <a:cs typeface="Arial"/>
              <a:sym typeface="Arial"/>
            </a:endParaRPr>
          </a:p>
        </p:txBody>
      </p:sp>
      <p:pic>
        <p:nvPicPr>
          <p:cNvPr id="143" name="Google Shape;143;p6"/>
          <p:cNvPicPr preferRelativeResize="0"/>
          <p:nvPr/>
        </p:nvPicPr>
        <p:blipFill rotWithShape="1">
          <a:blip r:embed="rId4">
            <a:alphaModFix/>
          </a:blip>
          <a:srcRect/>
          <a:stretch/>
        </p:blipFill>
        <p:spPr>
          <a:xfrm>
            <a:off x="2843808" y="4293096"/>
            <a:ext cx="1029271" cy="1275067"/>
          </a:xfrm>
          <a:prstGeom prst="rect">
            <a:avLst/>
          </a:prstGeom>
          <a:noFill/>
          <a:ln>
            <a:noFill/>
          </a:ln>
        </p:spPr>
      </p:pic>
      <p:sp>
        <p:nvSpPr>
          <p:cNvPr id="144" name="Google Shape;144;p6"/>
          <p:cNvSpPr/>
          <p:nvPr/>
        </p:nvSpPr>
        <p:spPr>
          <a:xfrm>
            <a:off x="0" y="4149080"/>
            <a:ext cx="2771800" cy="1872208"/>
          </a:xfrm>
          <a:prstGeom prst="cloud">
            <a:avLst/>
          </a:prstGeom>
          <a:solidFill>
            <a:srgbClr val="5E5C62"/>
          </a:solidFill>
          <a:ln w="25400" cap="flat" cmpd="sng">
            <a:solidFill>
              <a:srgbClr val="9687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it-IT" sz="900" b="0" i="1" u="none" strike="noStrike" cap="none">
                <a:solidFill>
                  <a:schemeClr val="lt1"/>
                </a:solidFill>
                <a:latin typeface="Book Antiqua"/>
                <a:ea typeface="Book Antiqua"/>
                <a:cs typeface="Book Antiqua"/>
                <a:sym typeface="Book Antiqua"/>
              </a:rPr>
              <a:t>"Si ammazza troppo poco", ammonisce nel 1942 il generale </a:t>
            </a:r>
            <a:r>
              <a:rPr lang="it-IT" sz="900" b="1" i="1" u="none" strike="noStrike" cap="none">
                <a:solidFill>
                  <a:schemeClr val="lt1"/>
                </a:solidFill>
                <a:latin typeface="Book Antiqua"/>
                <a:ea typeface="Book Antiqua"/>
                <a:cs typeface="Book Antiqua"/>
                <a:sym typeface="Book Antiqua"/>
              </a:rPr>
              <a:t>Mario Robotti</a:t>
            </a:r>
            <a:r>
              <a:rPr lang="it-IT" sz="900" b="0" i="1" u="none" strike="noStrike" cap="none">
                <a:solidFill>
                  <a:schemeClr val="lt1"/>
                </a:solidFill>
                <a:latin typeface="Book Antiqua"/>
                <a:ea typeface="Book Antiqua"/>
                <a:cs typeface="Book Antiqua"/>
                <a:sym typeface="Book Antiqua"/>
              </a:rPr>
              <a:t>, comandante dell'XI Corpo d'Armata italiano in Slovenia e Croazia, e il suo diretto superiore </a:t>
            </a:r>
            <a:r>
              <a:rPr lang="it-IT" sz="900" b="1" i="1" u="none" strike="noStrike" cap="none">
                <a:solidFill>
                  <a:schemeClr val="lt1"/>
                </a:solidFill>
                <a:latin typeface="Book Antiqua"/>
                <a:ea typeface="Book Antiqua"/>
                <a:cs typeface="Book Antiqua"/>
                <a:sym typeface="Book Antiqua"/>
              </a:rPr>
              <a:t>Mario Roatta </a:t>
            </a:r>
            <a:r>
              <a:rPr lang="it-IT" sz="900" b="0" i="1" u="none" strike="noStrike" cap="none">
                <a:solidFill>
                  <a:schemeClr val="lt1"/>
                </a:solidFill>
                <a:latin typeface="Book Antiqua"/>
                <a:ea typeface="Book Antiqua"/>
                <a:cs typeface="Book Antiqua"/>
                <a:sym typeface="Book Antiqua"/>
              </a:rPr>
              <a:t>rincara la dose: "Non dente per dente, ma testa per dente".</a:t>
            </a:r>
            <a:r>
              <a:rPr lang="it-IT" sz="900" b="0" i="0" u="none" strike="noStrike" cap="none">
                <a:solidFill>
                  <a:schemeClr val="lt1"/>
                </a:solidFill>
                <a:latin typeface="Book Antiqua"/>
                <a:ea typeface="Book Antiqua"/>
                <a:cs typeface="Book Antiqua"/>
                <a:sym typeface="Book Antiqua"/>
              </a:rPr>
              <a:t> </a:t>
            </a:r>
            <a:endParaRPr sz="1400" b="0" i="0" u="none" strike="noStrike" cap="none">
              <a:solidFill>
                <a:srgbClr val="000000"/>
              </a:solidFill>
              <a:latin typeface="Arial"/>
              <a:ea typeface="Arial"/>
              <a:cs typeface="Arial"/>
              <a:sym typeface="Arial"/>
            </a:endParaRPr>
          </a:p>
        </p:txBody>
      </p:sp>
      <p:sp>
        <p:nvSpPr>
          <p:cNvPr id="145" name="Google Shape;145;p6"/>
          <p:cNvSpPr/>
          <p:nvPr/>
        </p:nvSpPr>
        <p:spPr>
          <a:xfrm>
            <a:off x="2861393" y="5631051"/>
            <a:ext cx="992579" cy="246221"/>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a:solidFill>
                  <a:schemeClr val="dk1"/>
                </a:solidFill>
                <a:latin typeface="Book Antiqua"/>
                <a:ea typeface="Book Antiqua"/>
                <a:cs typeface="Book Antiqua"/>
                <a:sym typeface="Book Antiqua"/>
              </a:rPr>
              <a:t>Mario Robotti</a:t>
            </a:r>
            <a:endParaRPr sz="1400" b="0" i="0" u="none" strike="noStrike" cap="none">
              <a:solidFill>
                <a:srgbClr val="000000"/>
              </a:solidFill>
              <a:latin typeface="Arial"/>
              <a:ea typeface="Arial"/>
              <a:cs typeface="Arial"/>
              <a:sym typeface="Arial"/>
            </a:endParaRPr>
          </a:p>
        </p:txBody>
      </p:sp>
      <p:sp>
        <p:nvSpPr>
          <p:cNvPr id="146" name="Google Shape;146;p6"/>
          <p:cNvSpPr/>
          <p:nvPr/>
        </p:nvSpPr>
        <p:spPr>
          <a:xfrm>
            <a:off x="0" y="6510536"/>
            <a:ext cx="9144000" cy="230832"/>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it-IT" sz="900" b="0" i="1" u="none" strike="noStrike" cap="none">
                <a:solidFill>
                  <a:schemeClr val="dk1"/>
                </a:solidFill>
                <a:latin typeface="Book Antiqua"/>
                <a:ea typeface="Book Antiqua"/>
                <a:cs typeface="Book Antiqua"/>
                <a:sym typeface="Book Antiqua"/>
              </a:rPr>
              <a:t>Bastianini fa il saluto romano durante la manifestazione nel campo sportivo della G.I.L. in occasione dell'annuale della redenzione della Dalmazia; ai lati una donna ed un uomo in divisa fascista</a:t>
            </a:r>
            <a:endParaRPr sz="1400" b="0" i="0" u="none" strike="noStrike" cap="none">
              <a:solidFill>
                <a:srgbClr val="000000"/>
              </a:solidFill>
              <a:latin typeface="Arial"/>
              <a:ea typeface="Arial"/>
              <a:cs typeface="Arial"/>
              <a:sym typeface="Arial"/>
            </a:endParaRPr>
          </a:p>
        </p:txBody>
      </p:sp>
      <p:sp>
        <p:nvSpPr>
          <p:cNvPr id="147" name="Google Shape;147;p6"/>
          <p:cNvSpPr txBox="1"/>
          <p:nvPr/>
        </p:nvSpPr>
        <p:spPr>
          <a:xfrm>
            <a:off x="135672" y="260648"/>
            <a:ext cx="8900824" cy="634082"/>
          </a:xfrm>
          <a:prstGeom prst="rect">
            <a:avLst/>
          </a:prstGeom>
          <a:solidFill>
            <a:schemeClr val="lt1"/>
          </a:solidFill>
          <a:ln>
            <a:noFill/>
          </a:ln>
        </p:spPr>
        <p:txBody>
          <a:bodyPr spcFirstLastPara="1" wrap="square" lIns="91425" tIns="45700" rIns="91425" bIns="45700" anchor="ctr" anchorCtr="0">
            <a:normAutofit fontScale="97500"/>
          </a:bodyPr>
          <a:lstStyle/>
          <a:p>
            <a:pPr marL="0" marR="0" lvl="0" indent="0" algn="ctr" rtl="0">
              <a:lnSpc>
                <a:spcPct val="100000"/>
              </a:lnSpc>
              <a:spcBef>
                <a:spcPts val="0"/>
              </a:spcBef>
              <a:spcAft>
                <a:spcPts val="0"/>
              </a:spcAft>
              <a:buClr>
                <a:srgbClr val="C00000"/>
              </a:buClr>
              <a:buSzPct val="100000"/>
              <a:buFont typeface="Lucida Sans"/>
              <a:buNone/>
            </a:pPr>
            <a:r>
              <a:rPr lang="it-IT" sz="2400" b="1" i="0" u="none" strike="noStrike" cap="none">
                <a:solidFill>
                  <a:srgbClr val="C00000"/>
                </a:solidFill>
                <a:latin typeface="Lucida Sans"/>
                <a:ea typeface="Lucida Sans"/>
                <a:cs typeface="Lucida Sans"/>
                <a:sym typeface="Lucida Sans"/>
              </a:rPr>
              <a:t>L’occupazione italiana in Slovenia e Dalmazia: 1941-1943</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additive="base">
                                        <p:cTn id="7" dur="500"/>
                                        <p:tgtEl>
                                          <p:spTgt spid="14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6"/>
                                        </p:tgtEl>
                                      </p:cBhvr>
                                    </p:animEffect>
                                    <p:set>
                                      <p:cBhvr>
                                        <p:cTn id="12" dur="1" fill="hold">
                                          <p:stCondLst>
                                            <p:cond delay="500"/>
                                          </p:stCondLst>
                                        </p:cTn>
                                        <p:tgtEl>
                                          <p:spTgt spid="14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500"/>
                                        <p:tgtEl>
                                          <p:spTgt spid="1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fade">
                                      <p:cBhvr>
                                        <p:cTn id="20" dur="500"/>
                                        <p:tgtEl>
                                          <p:spTgt spid="1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2"/>
                                        </p:tgtEl>
                                        <p:attrNameLst>
                                          <p:attrName>style.visibility</p:attrName>
                                        </p:attrNameLst>
                                      </p:cBhvr>
                                      <p:to>
                                        <p:strVal val="visible"/>
                                      </p:to>
                                    </p:set>
                                    <p:animEffect transition="in" filter="fade">
                                      <p:cBhvr>
                                        <p:cTn id="25" dur="500"/>
                                        <p:tgtEl>
                                          <p:spTgt spid="14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3"/>
                                        </p:tgtEl>
                                        <p:attrNameLst>
                                          <p:attrName>style.visibility</p:attrName>
                                        </p:attrNameLst>
                                      </p:cBhvr>
                                      <p:to>
                                        <p:strVal val="visible"/>
                                      </p:to>
                                    </p:set>
                                    <p:animEffect transition="in" filter="fade">
                                      <p:cBhvr>
                                        <p:cTn id="30" dur="500"/>
                                        <p:tgtEl>
                                          <p:spTgt spid="143"/>
                                        </p:tgtEl>
                                      </p:cBhvr>
                                    </p:animEffect>
                                  </p:childTnLst>
                                </p:cTn>
                              </p:par>
                              <p:par>
                                <p:cTn id="31" presetID="2" presetClass="entr" presetSubtype="4" fill="hold" nodeType="withEffect">
                                  <p:stCondLst>
                                    <p:cond delay="0"/>
                                  </p:stCondLst>
                                  <p:childTnLst>
                                    <p:set>
                                      <p:cBhvr>
                                        <p:cTn id="32" dur="1" fill="hold">
                                          <p:stCondLst>
                                            <p:cond delay="0"/>
                                          </p:stCondLst>
                                        </p:cTn>
                                        <p:tgtEl>
                                          <p:spTgt spid="145"/>
                                        </p:tgtEl>
                                        <p:attrNameLst>
                                          <p:attrName>style.visibility</p:attrName>
                                        </p:attrNameLst>
                                      </p:cBhvr>
                                      <p:to>
                                        <p:strVal val="visible"/>
                                      </p:to>
                                    </p:set>
                                    <p:anim calcmode="lin" valueType="num">
                                      <p:cBhvr additive="base">
                                        <p:cTn id="33" dur="500"/>
                                        <p:tgtEl>
                                          <p:spTgt spid="145"/>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44"/>
                                        </p:tgtEl>
                                        <p:attrNameLst>
                                          <p:attrName>style.visibility</p:attrName>
                                        </p:attrNameLst>
                                      </p:cBhvr>
                                      <p:to>
                                        <p:strVal val="visible"/>
                                      </p:to>
                                    </p:set>
                                    <p:anim calcmode="lin" valueType="num">
                                      <p:cBhvr additive="base">
                                        <p:cTn id="36" dur="500"/>
                                        <p:tgtEl>
                                          <p:spTgt spid="1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1DE"/>
        </a:solidFill>
        <a:effectLst/>
      </p:bgPr>
    </p:bg>
    <p:spTree>
      <p:nvGrpSpPr>
        <p:cNvPr id="1" name="Shape 151"/>
        <p:cNvGrpSpPr/>
        <p:nvPr/>
      </p:nvGrpSpPr>
      <p:grpSpPr>
        <a:xfrm>
          <a:off x="0" y="0"/>
          <a:ext cx="0" cy="0"/>
          <a:chOff x="0" y="0"/>
          <a:chExt cx="0" cy="0"/>
        </a:xfrm>
      </p:grpSpPr>
      <p:sp>
        <p:nvSpPr>
          <p:cNvPr id="152" name="Google Shape;152;p7"/>
          <p:cNvSpPr txBox="1">
            <a:spLocks noGrp="1"/>
          </p:cNvSpPr>
          <p:nvPr>
            <p:ph type="subTitle" idx="1"/>
          </p:nvPr>
        </p:nvSpPr>
        <p:spPr>
          <a:xfrm>
            <a:off x="133841" y="1484784"/>
            <a:ext cx="1773863" cy="398107"/>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SzPct val="65000"/>
              <a:buNone/>
            </a:pPr>
            <a:r>
              <a:rPr lang="it-IT" sz="1400" b="1">
                <a:solidFill>
                  <a:schemeClr val="dk1"/>
                </a:solidFill>
              </a:rPr>
              <a:t>Arbe </a:t>
            </a:r>
            <a:r>
              <a:rPr lang="it-IT" sz="1100" b="1">
                <a:solidFill>
                  <a:schemeClr val="dk1"/>
                </a:solidFill>
              </a:rPr>
              <a:t>(Isola del Carnaro)</a:t>
            </a:r>
            <a:endParaRPr sz="1700" b="1">
              <a:solidFill>
                <a:schemeClr val="dk1"/>
              </a:solidFill>
            </a:endParaRPr>
          </a:p>
        </p:txBody>
      </p:sp>
      <p:pic>
        <p:nvPicPr>
          <p:cNvPr id="153" name="Google Shape;153;p7" descr="http://upload.wikimedia.org/wikipedia/commons/thumb/9/91/Inmate_children_at_the_Rab_concenctration_camp.jpg/250px-Inmate_children_at_the_Rab_concenctration_camp.jpg"/>
          <p:cNvPicPr preferRelativeResize="0"/>
          <p:nvPr/>
        </p:nvPicPr>
        <p:blipFill rotWithShape="1">
          <a:blip r:embed="rId3">
            <a:alphaModFix/>
          </a:blip>
          <a:srcRect/>
          <a:stretch/>
        </p:blipFill>
        <p:spPr>
          <a:xfrm>
            <a:off x="133841" y="260648"/>
            <a:ext cx="1773863" cy="1220418"/>
          </a:xfrm>
          <a:prstGeom prst="rect">
            <a:avLst/>
          </a:prstGeom>
          <a:noFill/>
          <a:ln>
            <a:noFill/>
          </a:ln>
        </p:spPr>
      </p:pic>
      <p:pic>
        <p:nvPicPr>
          <p:cNvPr id="154" name="Google Shape;154;p7" descr="http://www.storiaememorie.it/villaoliveto/images/Cartina%20dei%20Campi%20di%20Internamento.gif"/>
          <p:cNvPicPr preferRelativeResize="0"/>
          <p:nvPr/>
        </p:nvPicPr>
        <p:blipFill rotWithShape="1">
          <a:blip r:embed="rId4">
            <a:alphaModFix/>
          </a:blip>
          <a:srcRect/>
          <a:stretch/>
        </p:blipFill>
        <p:spPr>
          <a:xfrm>
            <a:off x="2063347" y="1124744"/>
            <a:ext cx="4464496" cy="5533460"/>
          </a:xfrm>
          <a:prstGeom prst="rect">
            <a:avLst/>
          </a:prstGeom>
          <a:noFill/>
          <a:ln>
            <a:noFill/>
          </a:ln>
        </p:spPr>
      </p:pic>
      <p:sp>
        <p:nvSpPr>
          <p:cNvPr id="155" name="Google Shape;155;p7"/>
          <p:cNvSpPr txBox="1"/>
          <p:nvPr/>
        </p:nvSpPr>
        <p:spPr>
          <a:xfrm>
            <a:off x="2063347" y="251820"/>
            <a:ext cx="4596886" cy="82797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r>
              <a:rPr lang="it-IT" sz="1800" b="1" i="0" u="none" strike="noStrike" cap="none">
                <a:solidFill>
                  <a:schemeClr val="dk1"/>
                </a:solidFill>
                <a:latin typeface="Book Antiqua"/>
                <a:ea typeface="Book Antiqua"/>
                <a:cs typeface="Book Antiqua"/>
                <a:sym typeface="Book Antiqua"/>
              </a:rPr>
              <a:t>I CAMPI DI  CONCENTRAMENTO IN ITALIA DAL 10 GIUGNO1940 AL 2 MAGGIO 1945</a:t>
            </a:r>
            <a:endParaRPr sz="3200" b="1" i="0" u="none" strike="noStrike" cap="none">
              <a:solidFill>
                <a:schemeClr val="dk1"/>
              </a:solidFill>
              <a:latin typeface="Book Antiqua"/>
              <a:ea typeface="Book Antiqua"/>
              <a:cs typeface="Book Antiqua"/>
              <a:sym typeface="Book Antiqua"/>
            </a:endParaRPr>
          </a:p>
        </p:txBody>
      </p:sp>
      <p:pic>
        <p:nvPicPr>
          <p:cNvPr id="156" name="Google Shape;156;p7"/>
          <p:cNvPicPr preferRelativeResize="0"/>
          <p:nvPr/>
        </p:nvPicPr>
        <p:blipFill rotWithShape="1">
          <a:blip r:embed="rId5">
            <a:alphaModFix/>
          </a:blip>
          <a:srcRect/>
          <a:stretch/>
        </p:blipFill>
        <p:spPr>
          <a:xfrm>
            <a:off x="186580" y="2297056"/>
            <a:ext cx="1643783" cy="1537504"/>
          </a:xfrm>
          <a:prstGeom prst="rect">
            <a:avLst/>
          </a:prstGeom>
          <a:noFill/>
          <a:ln>
            <a:noFill/>
          </a:ln>
        </p:spPr>
      </p:pic>
      <p:sp>
        <p:nvSpPr>
          <p:cNvPr id="157" name="Google Shape;157;p7"/>
          <p:cNvSpPr txBox="1"/>
          <p:nvPr/>
        </p:nvSpPr>
        <p:spPr>
          <a:xfrm>
            <a:off x="395536" y="5778422"/>
            <a:ext cx="1284284" cy="398107"/>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ctr" rtl="0">
              <a:lnSpc>
                <a:spcPct val="100000"/>
              </a:lnSpc>
              <a:spcBef>
                <a:spcPts val="0"/>
              </a:spcBef>
              <a:spcAft>
                <a:spcPts val="0"/>
              </a:spcAft>
              <a:buClr>
                <a:schemeClr val="dk1"/>
              </a:buClr>
              <a:buSzPct val="100000"/>
              <a:buFont typeface="Arial"/>
              <a:buNone/>
            </a:pPr>
            <a:r>
              <a:rPr lang="it-IT" sz="1400" b="1" i="0" u="none" strike="noStrike" cap="none">
                <a:solidFill>
                  <a:schemeClr val="dk1"/>
                </a:solidFill>
                <a:latin typeface="Book Antiqua"/>
                <a:ea typeface="Book Antiqua"/>
                <a:cs typeface="Book Antiqua"/>
                <a:sym typeface="Book Antiqua"/>
              </a:rPr>
              <a:t>Renicci (</a:t>
            </a:r>
            <a:r>
              <a:rPr lang="it-IT" sz="1100" b="1" i="0" u="none" strike="noStrike" cap="none">
                <a:solidFill>
                  <a:schemeClr val="dk1"/>
                </a:solidFill>
                <a:latin typeface="Book Antiqua"/>
                <a:ea typeface="Book Antiqua"/>
                <a:cs typeface="Book Antiqua"/>
                <a:sym typeface="Book Antiqua"/>
              </a:rPr>
              <a:t>Arezzo</a:t>
            </a:r>
            <a:r>
              <a:rPr lang="it-IT" sz="1400" b="1" i="0" u="none" strike="noStrike" cap="none">
                <a:solidFill>
                  <a:schemeClr val="dk1"/>
                </a:solidFill>
                <a:latin typeface="Book Antiqua"/>
                <a:ea typeface="Book Antiqua"/>
                <a:cs typeface="Book Antiqua"/>
                <a:sym typeface="Book Antiqua"/>
              </a:rPr>
              <a:t>)</a:t>
            </a:r>
            <a:endParaRPr sz="2400" b="1" i="0" u="none" strike="noStrike" cap="none">
              <a:solidFill>
                <a:schemeClr val="dk1"/>
              </a:solidFill>
              <a:latin typeface="Book Antiqua"/>
              <a:ea typeface="Book Antiqua"/>
              <a:cs typeface="Book Antiqua"/>
              <a:sym typeface="Book Antiqua"/>
            </a:endParaRPr>
          </a:p>
        </p:txBody>
      </p:sp>
      <p:sp>
        <p:nvSpPr>
          <p:cNvPr id="158" name="Google Shape;158;p7" descr="data:image/jpeg;base64,/9j/4AAQSkZJRgABAQAAAQABAAD/2wCEAAkGBhQSERUUExQWFRUWFxkYGRgYGSAcFxwbGhwYHRgcGhwXGyYfGhsjGR0YIi8iIycpLCwsHB4xNTAqNSYrLCkBCQoKDgwOGg8PGiwkHyUsLCwsLCwsLCwsLCwsLCwsLCwsLCwpLCwsLCwsLCwsLCwsLCwsLCwsLCwsLCwsLCwsLP/AABEIANkA6AMBIgACEQEDEQH/xAAcAAABBQEBAQAAAAAAAAAAAAAFAQIDBAYABwj/xAA+EAABAgMGBAQEBQQBAwUBAAABAhEAAyEEBRIxQVEGImFxE4GRoTKxwfAUQlLR4QcjYvFyFYKyMzRTc5IW/8QAGQEAAwEBAQAAAAAAAAAAAAAAAAECAwQF/8QAIhEAAgIDAAEFAQEAAAAAAAAAAAECERIhMQMiMkFRYXFC/9oADAMBAAIRAxEAPwD1pU9W5hqrQr9R9YYVVhijHl5M76RIucv9R9YabQv9R9YQGExesFsVI4T1/qPqYaZ6n+M+ph5MRKFYVjpDV2lQHxH1it+IX+pXqYmmmK8xVYYUSfil/rV6/wAxybSv9R9YhfeHiZDAdNtK/wBSvUxD+LW/xq9THFTxE1YBEqrWv9SvUw5NpWS2JXqYjeHPrAA4T1aKPqYaLQv9SvWGu0d8oAHC0L/Ur1MNFpV+pXqYjUqHJTABKmerLEr1P7xKZiv1H1MVXESoVAMUzlfqPqYd46v1K9T+8RwpXABIVq/Ur1Mcq0K/UfUwiS8NKhAIcicdz6mJVzDufUxAIfMnPCGOE87n1jhMOpPrEBXT9oQLEAFpKi+Z9Y6I5M2sdEDL5PWGLXFVU6IzOiqAuGbDisRTM4R3i1h0ItqmfKIlzKxCqc0RzFvlCGLMm1D60hvvEE+ZVPf6GJEmGIkhAWhHjlgdoAG43FISYuGrMNUr77QxCpVEqYgBev37Q93GcADjCBdIaQYjeABzmHvEDVhSYALDUh6YhC4XFSAB5XCkxCVQqVQAPhAqGhUdigAfCzFRCZjQniQASk9ekRlZeEUPvWGJVEMot2dZ/wBx0MkmOhDMjL43XkpAPqO8TJ403QQe9YxZnoGYJVm9G9Gr/qFE5Vfvv9I6cEYZM3KeMpeqFD0i/Z+JJK25m7/bR50bSRTIfesSJtRFa01fWFggzPT5dpSqqSCNwYfjjz2y3qwZ1AnUb9h84lN7L0Uvq59InErI283MHY/QxMJkYJF7TDms/eWucTzL9mJZ1qD6tSDEMjcCY0JMXGKl8QLJYLJNGfy6ROu+ZwPxew/aDFhkad4UGkZL/wDoJo6+QiaXxGt6geUGLDJGpC+0NCqtAezX+kitO0EZFqSo0INB3hUOy0SYjMcVZ/esMCw0ADxDgYYJgjjN6iACQCOSYQTBptCBTNCAeBCCMvevEsxE8y0j4Wpu4d8oL2W8AuUmYp00qNmpppDpisIJVDH294ry7xln86fUQ1Vvlt8Y9YBlvFHO0Dl3xLT+Z+gqfaIDxFLf83pBTCwyTSGgwFVxPLY5gjLrEKuK0ADlJOo/alaxLi2PJGnliOjKq/qDIQvCqlA1K9XhIFFoM0Z2bcswmhB0zZqaxXtN2rSpJGFiWqoPlo/QPGzOA/3pLYVM4BcOPbLWKN7cNi0rkqSSEBeNZdgltGOpozatG6l9mWJnZl1zSCDu4r8vPSOkWA5KSXNAQQPY9I2f4tImlBAwlgOhHwxVtliCljEkUUFOBqPo2kLIeJmZVmAxYlHlIxOQOo12i0bXLxJS6WU/M5ameeZzplC33bx+OsskBIlMCUMwJBVhxNnowgpfQkIkFc6UlRSRgDakuANq1MMQOv6cZSEiUjEVUxAGgA0b6RZ4YloXZ0qnkpUVqSkqVzHJhzFzrGPvHiJc00LMWCRRLVdqu7esF74vwyTYjnLIClA1cggV7VL9YeL4KzVTbtkh8MwA1zjPXhevgqwmZKLlgxV7uKQVvcpIKz+VQKfOhFNwYCcV8LvgtKR/bCedHcZ9tDEx/Rv8Lkq0BVCUvV/rnDZs1IzNHIeugc6ZNrBBMlPhyyhKfhSGIq2mmbtAXiWf4K3NSpOIh+VxlTLQd2hrYPRa8VxykVqM26xJZbSrFRVQKs/3/sQJuK8gmWqYRhSsjG7kJcmo6AuKdNoL2K90CfhQh0kqBUNhUK8yPlDaoSZZF/zFKKQsEpzBDfSKq70Kh8eGuiiO1PeB02SRNXgISrCvFhehU5HQhxmBrvFzh+Yi0SyqdLSFSiUlhRRYhzuamFSQ7Jpd9FynGcQoRXMinf8AiE/6mpTAKNaEV6vpTKLk4pTUgYXzoGNRnvUxJarmBlIMk4SjMfqd3c71eFoNgoXoqWn4lOTlWkWk3ipQDrUxfpoaVgRe1o8GfZkJL1Y6lWQbPuIIWi3IMoKB1Zmq+zaERVCsH220KFWxEjC7qejtRJ2i2JqwlKVEglIUwNK9tehgbJtIK1E0KXDq2NaNvEZtySrClT1NfJ4dCsvInlQqSkvlrTXsYaZhCmqHyLZmvyER2tKE2crUHUVBAroKlvOK1yWxS5nhpUAiW4SCKlSiCa7gQUFl4rAGJQUdzsOvTtDJ9tQkspwMLu4aKfGClS8POQFuA+SQGKtMzSG3xdKzZEKCXUoIDZEAB/3MFBZVtN/seRKlMKkv9KdYtW+9k4QEOCsOWfEkRWtfiWKaqVSqQQeh38oL8P2uXaJnhTJacRR8YGia6Gn8QMS+gEqxhSlLxg1qcLg+YPb3hIqTrQySlCnZSkgtoHAfvnHQ6bJbPQLk4MtNlUTKnIwnNK3KT0V+4jUCwFKC7J6JOKvR676RBOtiTUDL/Iww2gK0NW/MRUdoxbbOhKiGZYEiuJq5trFqVYyW5nA1y9YrhqMHbLodw4ziRE0NhwuOp+cIDLcWWMoXKmShiUklRIeol1S7HIFx5wO45vIrRKSMlJx10egfOorGwnSJai5DcuH4iAxzyyjN8cWNPgyylLYFYcyXBrWuhHvGkXtESWjAS1rSKhQck1A1Yj2rBy/EeJKsiXBmMoFBLFOJTJcmjGB0lQScJoQclZU79I23DVhE2zBU1OI48QUDU4Hw5bF6RrJ1szir0EfEXKs0oLCTNYAvUBSRnTMN84C8QW+euzzknApDAnCS4dQwk+9KxRvq/VTCU1AzA+T+kWpC04JawTgWfCnIBdNciNnDno0QlW2W3YfuQkSJPxE4EkkkZkVjPcRIXMUuc5VLQPBKmHxEHIbAsH3MaoSBLGAfCGAq9BQViabYpZsi5ISUEoUUGuFzWu1YlSp2Nq9GH4QuhFoTM8UEhLChYfmJ7/xF27iiVaVjCMKcSZYUTnRtalosWWfNlIShGFLO4FA7Ak82dS0Z6+uIsVoIACWUElTOp00r0eNNybI1FBS47R4tum48ICgqgcgM2RNdO8auRdkiUFAFfMXJyLnyAyjG3Go/jVCWnEHUKuGCiHPRv23jeJQw5RiJaja7dfVqRE+lQBVpkS1qMlxjShUxlkBOEUcnLV/KLdz3whcv+0MmBc1BbXeMDxVOItkyhSQQmmyQH0yNYIcEqITOLcoCTU929opw9NiUvVRf4iQBaLOsgcqnLsz01MQcVOlSMCMSlqxMKO24yfP0i5ZbZLnHDOObsl2ZmKe4NfOKl4z8VoWSC8sYUjuCXhIGZ2deLpCmKFOxBeuYY9miCwWkqn+te4yrGhoc0gvuH+ee8VVp/uJYBg5pnlGiaIolvCelMsY1OApwncs7gjUAZQ6yTpaZJCVYCsqIXQNyh3O7g+sR33diQpExKvGCUpKkvyuSXBeu2VcoWVcq52GUkhaVAsEqy3d/2idUVuxvFaMVmsyqqUASVanJ3b5iNvYQPDQ+WBNCOkZ68uDJrYRLUvIAoUHAAZzipn0EG0JnJSP7S+UNo4ZtH+UZydqiktmd/qEHTLYDJXNr+WkArltglJUolQeUtDgMQSlhXSsXeKbYtcxDggBBbZ3D+bNA+67sUtLkBSA5Lln3bq9e0WvbsiXu0VFMBk/cUyyjot3dYvGXgKxL7hw+utBrHQ7SJqz1Q2PVjXpCLkNQhvKCsyzZYlEDmJOgAijNtkgEJxpUpxylTnuzZRzJnURCyE5B6UADxB+AL5VGjDP94lvC1pUrkmKCgAGSGSkHOuTlh6QyZaiWdLtlX1xawxDSMKahhqT/AKinfEnxbOsJALjElm/LUkdWeL0lb/EBXM1dttjFW+LR4cmYUBixAAFE7l+2sNdE+Hll5zPvtmfveN7wnaSmxqVojF8njB2lHIVISVJSRiPc0Paka3hyykWNU2YDQKKHOYZgWFGMbz4ZQ6ZO8p2KYGfImhbZs4cLWUyFyx+di1aFJcHpr6xZVYlLQVpSVCWOctkDRyW3inNUwrQuPm+zl2i0Ts9H4btK5lkkleZTmcy2RftBdKVmoY+dRAO5OI5MxIQOVgwTmMmoYNJtBBAADejUppHM+m6IbbcnN4mLmSksP8j39I8mn2dXiuoF3dQNCSc6612j2X8UosDk9W+cDeKSkWVYlSwVkpDtUDXC+UXCdaInGzI8LzSu1AkAOkvrRKWcdXAjd/iPDFHYOaDzyjGcH2JSStZoWZIObPzGnkI1ipRwhRJAyYBzl07QT6EOGO4yRitKSA2NAVlWjj6fKCfBxlqs60qS+JbKpmGDA+b66xavXh+ZOXJmpwug1BLEpBBJyo2o6iK9x3MuQqamYkgFToqKioemUNtYir1WEbfctmJRMwFLNzIJGQ5XGtfnAS+rKmVLT4Zda1FSiRmCMs6bRoihWEgEdlZekZ69rKUEBa8QUCQWbWoy0+sTFlSQKkXk4KsABT/lSH2S75qj4pSSh2GEhJdWWeYFfJ4o2NCkqKgHQ9CRyuKkVzJEEV3uszyoMAlCiBoCoYXO6mMaP8M1+gyYFzZi5YUCmXkBqa4i9Hb6RsuA5yEIUJnh+IlbJJIxMUg0q9a+sYy7lpEwA8qcn9RTtF+xcOGcsT6JQFAupXxNk2pq3SCSVUEXuz1aTeLOWgfPStbsWOp+ftFGz3gPDWrEHlgjC9C4o5MZ48VWgEEqloSCHdsnrrtGCibORLx0jklqKGCVM7dDDLrEqZZFzEB1olqC07FiX9G9IN8Srl2iwrWmrc4fOhrTsYy/DVsSiRa0Es8pxnsR61EWvaQ/cZZM0Nl6dM46IpQCQ+9SdgT/ABHRpRjZ7XaUS1qcGYFAvhxlh5ZREtATQ/z/ADDrmnJr4oD0zDPTqTWJLTgVNApVLgdixyNY5zrIlyQRX3MRmSNvnD7bJFMCcjVzv5xVmTWYKSCc+WnKM3gEQXzeIs0hU1nIYJTuo0Gen0EYKXx5OxqBUFhSSMLMkPszEa5v1jVf1DkCdYx4KaJXiUU1ZIBqa1DmPNrLZSoOosEjmJ0GrAnUFvWN/HFNWzKcmmehXRg/6ZMQwSSlRqKkE8tdWy6QRuC1S1WdCacqcJSciAc/MfWMdw9fGGaUAsgVSDoPXVveC8i8JZmFKUpCtCABU02iZIpMJ394Fns6wgMlYViZRwlQHLTuw9IwVxXLNt05MlJSkkEh6VZ9K1Eae9LqWmStGNKyspICR8LfFixU7GJOCZJlTvG5XScKa6vXLOnzik8Yslq2XrX/AEiVISPBtDrA5gQwJ1wtp3rFrgi8pi0KTOSSlJZJ6gkKD6tSJuI+OlTEKRKGBTkKVmzZgHJ4x1iv9Ut/DJCSXY1A6h9yHifVJbG2ovR6vMVLYuwpVmfzhJK0Crg+VPLpGFsXGLrSiZhBUSArR8gD33g+i0EFnQ5OXb7rGbi0WpJh+1LSzJSH6AAjtGJ4yvlKQqWCVLo4Ay1LGgdvnGgnz14XceT77GBNvukWmUoqBK0mhRyqIAqKZw40nsJbWjPcNXqqXNSSJplkEH82eRA3H1j0VKUcpFQ2RFXL76x5nbLSmzBMxIUSlQUErW7gdAYLXZ/UUT14VpCMg+aQ++orSLnFvaIjKtM3MyxoJGGlMozXGqUizhIqy6+h10gnLXMIyTTUF/ftAbiu1kWYhSeYrGGu1TXtER6XLgOuazIXd81KkhTKWtNSGOEAd/lAe77qQoTGmeGrC4JLimY7RprlswF3qXMp/bWrPcmh82jB2+Y4Szg/ExHllG0dtoylpIilzC5KmdJy3f7zjSXSq0TkBZUQkgYQhKPDyoAFZUioqVJVZ+dJxk0UMiKU8oium/vDIRXw6YaVfPPasU9rRK0aS6rF/dUmaxCkAYXSCFZksmj+sBrZZJUpUwLdfhqIdSg1cuXWKd9WzGcSTzZvtonvkYGG14s04idTQ9K/7iUmNyXArYuJ5qUKSrCUKGTfCCGoxyyi/wAN3YZnilICgqXh1DPUEtrsIBWe7iUlRIALs5fJ3Lw67rxXZZ6FJLgVUkE4SKOA0Nr6JT+yn4GEMwcUO/yrVvQx0WbdNBWpSQQlSiQM2Dlhvt7wkHST1tUwZPCYsx/EVmYZ59so51b+0cx1ki0DZukMMoaj7yhFIO/mDEa3CX+KlOwhgVbdORLRhbCV8gYZbs7gMHjzq/bIhE0GTQM5D5s+eLXONrxlJUuzhSFDkOPyoNnLvGLtYVh3fzI09I18f2ZTKd3J53zbzfLzzOsW1zVImS105SC3796fYhbBdKpbrmugjJOR6uDkIMXTwwu1jEThDuD2Yl3HwuI1k0ZpM1tgmqnhKilMmUQwIAKlaMCcq7DSLqLoCHdKVPQMGIBzKi9e8VbNY0IlpkrPiBBzyq7vTLWHcQXoZVlWZY58NDnQsCfR45vmkdHxs8xtE1fiTUJZSSopZ6VJAPU5QXvLh1KUf21krAFH5T22gVw6gYzMUAQkEdyoEBugLHphG8W7TaSxqxDs/TdukdLu6Rzr9BJahI5nq+n+o9TuC1SpkiXMUEnMEVcKB52Y6kv5x5bacS1ApoCK7dfOD3Bs0kTJRmKQ6cYUPykMKA7jTp0g8itBB0z0+z2tFcISwoQ9RGY4vvZcuUtSZolurw0pQeZT/EVEihZ8t84CWviwyUmXLl4m+JUx0l2eo9IAXhea7Sy1NpQZUBZ31++kZQ8bu2aSmqohvC0JKEKBdYJSQ/8A+c8qEn/cVpCMKdyQC/XSOlWPG5Lg0byz0ixMSBmmug9dy0dPDA13BvEymFnLF3EtSnoo1APR9vrBi18H2icp1zkgNoD9Y82CSlQUFFJBpvG6uXjgmWAfFK05lwHH6g4jCcWncTWEk1TLq7htUmX+HSgzUE4iQoAZgsyjQONoJcPXJMloabLCXUVAO5AO53iWzX1MVLC/HUkOAQpIJzYHSkW7deE4fnSruh3PkYxbfDVJdMn/AFIQEpkpSAkEqVTOjVLRglTgEkguQrF2OdI2PHNqm2ibLSyThQfhAoCdYx02zqS+IBP1dvSOjx8MPJ0nmWkcxzoKNsB9THSiwJzd8x9BFBFoZnehY6/fSCEgcop91inolMtGbRq/Y6xDMUCClTHUNHYdKP8AdO8IuyHEDo3b5xIwpwzIK54leEicpYISlZYZPQvTKOjWcB3KlP8AeWpAmfkDmm5Le20dGEp70bwjrYXKthR44LTUF/8AtBPyi0LK5pzEb/dY5ElVSKaBmZogspgyjlNS/wDkCk+8TIstAaL/AOKh65iOXZcTgurf78oo2q6pSGfEDslwfVLCACLxTLxPJWUgk1BYCr4TrFCYLImyqneEELUFEYnJS+wc1gmpU4N4S1v/AJEKp129YuInTFnBOlyZg1xpFX6EGKsVHmN1WtNompVNwFg7HvkxoBkTHoKL1QJZwBsgogUNDy00b2PeB1+2K7eZP4YJmaqlKKQ/kW9ozl23uZZKUEoTiDh6mrAk5u3zi36uEL0mrs09OaQpZAcABjqzkgVbF6RBbLmtE/FkgKDAKL+reR1gbPsk0BUwWiZ8LgYttd6GBsriufJWEomLWwGIqq5o1Dpn95JL6G39hWycCqlJIWtNS6iH6UDtp1ipfll/DpeXZ/EXMHxKLoGmlCSG7Ro7k4mNp5FpZTZNQtnT6Qcs8nDQAgdBSFm09himtHjNmu2bOdOFZOwGzD5+jxteFLjFlQVWlIQmlTQuPhG+5eN7LDmmWz/tEF5WuXJSVTFpSOuvTcw5eVy0JeNLZ5/e1usRnLWcKwsuBiOw09YbLvW7zy+GhwHyU3sdekPRJs8+atUtAYksWpuCxY6mHWjh8BI5ZbkHmwkUGzGlTF65sWzO3tKR4oMkcpBoSaZZP0gRPYK13D5ajX7yjVXpcwkyUYSrES6khsGVMzQgaxmZteVn6fJ37e0bQdmMlRH+JZqZ670gjw3Je0SypSUpCg5VVLA1dtSDnl1h1huYzchWorlTy2aDsi4kSZiJRXjVMBfDkDm1YJSVUEYs1yZEubMWkBloZhi5SC7KAbI184WRd+BkiZUFmUTVI2fziaw2WWkDAkBgEufi7PEtutWBJPKKZls45LOqjD8W21pzgsGAyIy6nOkZWfbcVHd/XXP2ja8RWr8RKRLDqXicHoxxOxp/EYSaMKmLirl9C+ntHR49o559IpiMwHL+mu7wRQoJQA5dvPUe/wBYjs1mxLSkVJIZnLl6Df8A3E192NUo4FIKV7anNj2invRK5Y2yzU4nLAZs1Tk30gz/ANYoMaQpINEkAisZqzFqGr5l99wO8afhG70zJw8RLy5fMRk+TCnX5RMkuji/g9Bs1ks6JeJEvErCFUGGrPvmI6I7ZeoQGBYMWYVNO0dHMdISVZZzg59yMvpDJNoJUxSA1H37NEs9RJbDiAzrT0hqHOwb9NKecSUdOQlQLPSm0V12QH81dNaP2i+mbg/KkvqTX0jgUqydR1CaAecAFVMg7hPXX5QO4inNIWUuSAwOtSNxsdIMTJ7aAe51zjMccXmv8OlLDCtegqw/locVbE+GOm2oGhIrkNfL70gbIkkhVXc/xqYZakYSCKB/9HtBCyIQrm1+vSOqqRz3Y+aharKFKCSXwvq43BD7Ze0Cwgg/C+599DBibaikGXTC+P1A+o94E2yY/LuxLbduuXkYEhsNcFT5i7SSnlZBUC2jgCnrHoKLZaxkZTf5A+7GMP8A0/XhnLSMsFdagiNTfk7BZpy3IZBArStPmRGM/caQ5Zm7448mTSUAhIBoUOHPfbb+IyduvBUxYdSiHJzr5ExEUnRv32+/2iNM7m0z+bNru8dEYJcMHJs0NyWshSyAeVnAGXWLF838SlgpyrKhDbu9Hifgie1oKeUeKgpL65ZdWch4p8YoSLWtCSwlpCB7mvUYvaIq5F/5GXbenjrRLtaiEAtjSBiD0BLku3rmY09m/phLClFNtlKc8qSztXNjnGKu+yhc6Wg0SpaUkirBRz9z6R65bbis0pLeCgAVxNtC8jx4OCy6Urv4EVIQoBcteLI1oWaj+frER4bmAVQCpwcVCB1JBByyiyq5JeaAoJP5kkjLPKKK7IoL5Z85KBmcbg/OMbb+TShL3C5eKYUzTy4UoQk07qSHEZ+7pqESZi53iGcHI8RyK0ThBGY1jZfjlqAEmYQrIGiqjJwc60h1pm2wYR4spZYHmQW9j9IaYNGHlXpNlJBEnDiDGjrUQNn5U4jA+6OEBaJrzVlCTU0clTVavmY9Rs94W9DqMqzqCQ+KqadCxaGzeKF18axJWkqxPLUFV3qBWKU2uEuCfTPyeELLZykoSVKTUKKyS5pkaP8AtGV4ruu0Wi0/2kKmYQkZUDguHNBrHo0jiKzr+KyzQCQxwFztl1gxY72sYDFC0V1lrFQ2wiVNp2xuKao8OPCVsf8A9Feg5Q/oe0abh+7Fy5YxIqXJJfPJuserLvexEt4wlnry9w6xlDbYqzlH9uZKUMwAxzpodoJeVtVQo+NJmFmWV01BBbQOHrHQft0tOBajysCzU6U6R0SmU0UFy1y0hzhxFg+RJyyi2uWqUh1qBAAc/fWJ5ylKWlSTyJLqThqdh2yhLTa0zRhUkYTTmrXrSJLANrvVRKmcsCW7D1Lw67LUtZeW4GpYgdmIqYvWSYJiyhGDChTEgNXy+6Ql723wqJGuf3rFEkgUsKILl65UHT72jL8bWoFSEN8KctydD5CCciepaqqUmvxM4fYaO0ZLiOWZtpXicsQkOdAA+X3WKitkyejN3yAQClL1ORo30yEJYLwAq6QGGZL6b6df4hLbd5SoJblP+Tn09YsSuEFrSJkohScwAx/avSOm1WzGtjbRerjHR1UDnaG2IFfMSHO2dKBqmLFj4UmziCrlRkolLMBmz5n94kstkCXGmQroD+zf7gtVSCmWrlvlMidjIKhhKWGu/vBG++KzMkmVgIBKTiJowqxpGcUoYyABQsG0SB9+cdapoJFDkab5Uz6+8TinsduqI5wcbdQPp6xXTLYpNFfl6dSYknrLBgxz2f2rCSJThNQfbvSNfgyLN2WpUqahY/LMSSwOQzG7tE95Tcc1amLKW7d8vYD3gtcJlpBoArcgZfvC3/hKMQDkEBxnWM8lkaVoF2ebgWFCuFQJGjgg5R7BOvuUQAuZoFYEtiUKHrpprHi0r96fPzfWHWK8FoXQU+9fSFOGQ4TxPZbVakGW4+Fvhz7A1pFW7J4UgoEur1OFgAXqN+0YKTealsATzcob+M842cziFElASZUxIydKFNttHO4tGykmE7NZUpIIFelIfOnqTRqkk6B37bRHZ7xlpSFlQwmoORPbcRXt97JnFIlguDTRx/GcSUFrPbUKQZaxTJjkfQ5Q6fY5UwgAJSKYmo7F27RFd8sAf3QkE/DXWH2/w5YBpiNEl2GI5P7QhhJE1LkkuA4ATT5QkqUCCXNAS+1MqwLVJlJISScRFSFHzMWpcyQDhDkgZlT59IQxvgSz8UvFq5D/ADiDxJSCQJSB2S3yhs22jFQ19/lFa0WpRBDjzpDELed5AyFgJBJZPYPXOOgLbMRSEgs6jTrnHRSJew1LlmWXUtIfTN2+QzinaLGVpUEqwYiQVVcOz4X6MxyEcspBBcPrTTqwh028QS3KH37sKQkUV7suxNkSoS148R/Nv1I6dNDC2yWFMqYr4TrlXau28KEqBKy50SGZKdz3+kdZ7vNVTWUatsOsF/IjCcR8VKViSjlQHYJLE9VEbxnrmt6gopWog5h6vvU694bfdnmSZy5ShqVJYu6SS330gZPnl9QoV6DtSOuMVVHPJuzVT5DgEdQT9/OCnDF5YZRl/wDxzCjukgYe7F4h4WsarYyR5k1AG56uIC8S3TMsc9SSWSshQVoWZx3iO+krmzXXvailCwC2NhmzHMwCElk6mneAxvJc9kAurE4GfRvv9403Fd5rkSJaGdqHphAZs9zBi1oLvZlJzlRA1PmBT2MSWpZBSW08+jddYpybdUKOmg2bbzie2TgpKSk+QrkAfaNTMcqWnR6ert22iTGKCgbT5e0QWKc+zlv5b2ixaEkB0h2rhB61yOfSCxUdLtigUksW7ivp90hlovNS3Cjkr4U9HeIVTxo4YVpk2zxfs9mRNkHCB4yCSS+YIeg0o++XlD0g2yvLmaEevt9YrTJoxVeo7bN+0Xkyn+IfeuUVFpxLy0H3llDQmaThy55iwVoLKljENA4FADkDrG2sdsnTmlzRhBFVYgWw5vWndoA8MzZ8iUpBlKUD8VBiSpvlhbSDapGN8IIJDFW+w65dI5Zu2dEVSLNjuaTJfAozVf5F0p7BmAiG0zETDhU8uaA6WoFAbaHQHWEsSp8ksuXyv+VlA9RVxpQx1ouf8QvFMSafCH+EetCdYj+l/wAC0uSvAMf9wEDuNmOcAb2tSp0oykS5qlAhSF4CAMJdyT2PeCEi/TJUmUUrWzDGliO6iTywesd9OFYkgCoDOVd9iDC4Pph7v4inKIROs80qySpKTXuIOyppSh1hiasQxiz/ANWKlEzEKRhPLiIY/wCWw7RDZL2lrtJGJKgUuA4LMYH/AASJJdoJrWgzdj6bNEItLqAHMegg748spUoMpVAzU8vWANoNSyT0ZvZolDZFbSjEjxE/CSSHZ+lMoSHXjhwpxFyXff8A1WOihMJzOH8AGIJKif1EgDfqYWdJlpDolhStO466QVs0layXo/5iPoc2i1Nu+WgMPYaxFl0ZeR4iiAAlsyAaerPA6/rLOXLUmWkJcEKU9WYvhbM940C14VskNsejadYdJu8fnxEvlkIaZNHnlo4HVOkCYrBJmpDoBNVJOSVFQzNfaMDe1lUlRBSQRQ7g/f3WPoC87KhQZbqJoEpLP0LaekBL94ARap0vERKGF1pSOYgM9d9H6xrDyU9kSh9GN/pLRU1TlwlIA0YqOUa3iThpNuBS7FgpJfJYegDbM8WrTwrKsqQbOgpblUxLkCtTqYfdyDixUAdzUMHz8s4mUreSKSpUzzHhnh+bLvKXJVh1cpLhmO+o20gr/U+yy5Z8IKq4UnFtqHHeNRxfb0fiZU2SsGZKSoqOaWNAKZl38qxmLZwfarWtU0rTMUcgdBkGo20aKVtSZDVKkeeT5WEVGumX3+8FlXdiQFoLkhygGvl3Yd6xo7x4HnSUhM1LA0xJyJPlSB93XEtONKlAUpQkqP0/mNc7RnjsDWay5EsDTPR+n+oNcOWREy0S0zV4EqUxOTdPPKKtrutaTyuagGnlvtBS65MlIe0IOmFwc9fhauQhN2gRt+If6YSbQAqSfBWKa4VNk9aHrHnU26JtgtARMQRoC5ZQIehZj9I9LsnH8tYQkUpV6eQHWB3EPGdkwmUOYtyqCMQTnSpcHFtGUZSWmaSjF7Rk7RdK0yzNSMUkq+IZB/ymrg1zMVbguxU61s1EcynywJ086Dz9NdwZeKJkqdZVnkmuUuNxXPUUaBtq4YmyFqSpCkpVksOQc2JLU0zi8uonH5JZV94LVOmVCFFiC9NAT6QWsV7laHStgCR00Op6xJdHAJXLTMUtsX5QeYhqE6Z9IPXVwrIlfkUVblq9WEZycS4plG7rzVMbJR6D3PR4KGStdFN2Tl/MXTZEA0ceQb2hZlnoOYCMmzSgJOuvCcTONRE9htiHSlCA49s4JS7EcVSCn7zhLfYRnL5aM2Fx7VgsKGTLTLnKw4UpfUgVygYqzSJa8OBAIU3KwwnXIa09orqROpyIJcglyGY0LdR5xcs9zSEzDNnTfEmKqwBbTXVm9IfBdL112BZNCnwixqA5rk/TtFy22CWDRIr6dYy9rsU5aiEzSmWCSGDfOpjpRtqEsJiJgBdlAhTDzhUOyO/5AMzCkspI+eRbyhIpXpNmTVgLUMSQEgba5+cdFrhDPQF3sEZ06N8jtFCZbVmaGKRLIJLu5OmkQX5kjuPpC2b4U9h84zSNAnYSSSVMzUy1+sTzPb73iKT8B8vrDpOvb9oQx9lkpSorbm61YdNolVLQoviZQpnoYhtGUQWj/wBNP/2p+cIDrctyEMRR8t/rAm13PICgSk1IdQOdGA7QdvD4leXyivafhR96w0xMongizTAVOUE7e57tB257BKkjlAYesSflR2TD0fD5n5wW2FIgvVEmegpUAWyfJ48tvGytOmBCGSksa+3rlHp8v4x/3f8AiqMBen/uZn/NHyi/GRJA6TY0FRL0oXPatOjGIrzuAYSUrCh0FBqA+eUGrP8AB/3Li3I+CZ/w/aNLomrPPLfw6oMtJSU7PkaUzqWhLNwktfhlgC7YRn0+sa4/AruqDfD/AP7iV/yP/jDc2kTirM9aP6cTpcyX4TjEhJKsTMpziHLplGxsVjm+GlE/CVBOFTFwsMzlwGV1jUozH3oIgtPxp7K+aYxc2+mqSQImkEBxhI2NDEsuckbCCas/I/SIUwh2C7YApgK170bq1IqizB6/X3aDwzPeJk6QJgwVZbH/AJZRamWRIDONjX+aRNv96iKqvi9YQWUbRZTLLhGNJ1BDA9S8QiSjCa4S/o9GeD0j4D5xHP8AhHZPyhisAIQoEkDEnSsQ2i1F3IOZr00eNJZ8x2/eHysoAs8+tSkGYpWAqBYPkQWZ/WOjZL+JcdFkn//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59" name="Google Shape;159;p7" descr="data:image/jpeg;base64,/9j/4AAQSkZJRgABAQAAAQABAAD/2wCEAAkGBhQSERUUExQWFRUWFxkYGRgYGSAcFxwbGhwYHRgcGhwXGyYfGhsjGR0YIi8iIycpLCwsHB4xNTAqNSYrLCkBCQoKDgwOGg8PGiwkHyUsLCwsLCwsLCwsLCwsLCwsLCwsLCwpLCwsLCwsLCwsLCwsLCwsLCwsLCwsLCwsLCwsLP/AABEIANkA6AMBIgACEQEDEQH/xAAcAAABBQEBAQAAAAAAAAAAAAAFAQIDBAYABwj/xAA+EAABAgMGBAQEBQQBAwUBAAABAhEAAyEEBRIxQVEGImFxE4GRoTKxwfAUQlLR4QcjYvFyFYKyMzRTc5IW/8QAGQEAAwEBAQAAAAAAAAAAAAAAAAECAwQF/8QAIhEAAgIDAAEFAQEAAAAAAAAAAAECERIhMQMiMkFRYXFC/9oADAMBAAIRAxEAPwD1pU9W5hqrQr9R9YYVVhijHl5M76RIucv9R9YabQv9R9YQGExesFsVI4T1/qPqYaZ6n+M+ph5MRKFYVjpDV2lQHxH1it+IX+pXqYmmmK8xVYYUSfil/rV6/wAxybSv9R9YhfeHiZDAdNtK/wBSvUxD+LW/xq9THFTxE1YBEqrWv9SvUw5NpWS2JXqYjeHPrAA4T1aKPqYaLQv9SvWGu0d8oAHC0L/Ur1MNFpV+pXqYjUqHJTABKmerLEr1P7xKZiv1H1MVXESoVAMUzlfqPqYd46v1K9T+8RwpXABIVq/Ur1Mcq0K/UfUwiS8NKhAIcicdz6mJVzDufUxAIfMnPCGOE87n1jhMOpPrEBXT9oQLEAFpKi+Z9Y6I5M2sdEDL5PWGLXFVU6IzOiqAuGbDisRTM4R3i1h0ItqmfKIlzKxCqc0RzFvlCGLMm1D60hvvEE+ZVPf6GJEmGIkhAWhHjlgdoAG43FISYuGrMNUr77QxCpVEqYgBev37Q93GcADjCBdIaQYjeABzmHvEDVhSYALDUh6YhC4XFSAB5XCkxCVQqVQAPhAqGhUdigAfCzFRCZjQniQASk9ekRlZeEUPvWGJVEMot2dZ/wBx0MkmOhDMjL43XkpAPqO8TJ403QQe9YxZnoGYJVm9G9Gr/qFE5Vfvv9I6cEYZM3KeMpeqFD0i/Z+JJK25m7/bR50bSRTIfesSJtRFa01fWFggzPT5dpSqqSCNwYfjjz2y3qwZ1AnUb9h84lN7L0Uvq59InErI283MHY/QxMJkYJF7TDms/eWucTzL9mJZ1qD6tSDEMjcCY0JMXGKl8QLJYLJNGfy6ROu+ZwPxew/aDFhkad4UGkZL/wDoJo6+QiaXxGt6geUGLDJGpC+0NCqtAezX+kitO0EZFqSo0INB3hUOy0SYjMcVZ/esMCw0ADxDgYYJgjjN6iACQCOSYQTBptCBTNCAeBCCMvevEsxE8y0j4Wpu4d8oL2W8AuUmYp00qNmpppDpisIJVDH294ry7xln86fUQ1Vvlt8Y9YBlvFHO0Dl3xLT+Z+gqfaIDxFLf83pBTCwyTSGgwFVxPLY5gjLrEKuK0ADlJOo/alaxLi2PJGnliOjKq/qDIQvCqlA1K9XhIFFoM0Z2bcswmhB0zZqaxXtN2rSpJGFiWqoPlo/QPGzOA/3pLYVM4BcOPbLWKN7cNi0rkqSSEBeNZdgltGOpozatG6l9mWJnZl1zSCDu4r8vPSOkWA5KSXNAQQPY9I2f4tImlBAwlgOhHwxVtliCljEkUUFOBqPo2kLIeJmZVmAxYlHlIxOQOo12i0bXLxJS6WU/M5ameeZzplC33bx+OsskBIlMCUMwJBVhxNnowgpfQkIkFc6UlRSRgDakuANq1MMQOv6cZSEiUjEVUxAGgA0b6RZ4YloXZ0qnkpUVqSkqVzHJhzFzrGPvHiJc00LMWCRRLVdqu7esF74vwyTYjnLIClA1cggV7VL9YeL4KzVTbtkh8MwA1zjPXhevgqwmZKLlgxV7uKQVvcpIKz+VQKfOhFNwYCcV8LvgtKR/bCedHcZ9tDEx/Rv8Lkq0BVCUvV/rnDZs1IzNHIeugc6ZNrBBMlPhyyhKfhSGIq2mmbtAXiWf4K3NSpOIh+VxlTLQd2hrYPRa8VxykVqM26xJZbSrFRVQKs/3/sQJuK8gmWqYRhSsjG7kJcmo6AuKdNoL2K90CfhQh0kqBUNhUK8yPlDaoSZZF/zFKKQsEpzBDfSKq70Kh8eGuiiO1PeB02SRNXgISrCvFhehU5HQhxmBrvFzh+Yi0SyqdLSFSiUlhRRYhzuamFSQ7Jpd9FynGcQoRXMinf8AiE/6mpTAKNaEV6vpTKLk4pTUgYXzoGNRnvUxJarmBlIMk4SjMfqd3c71eFoNgoXoqWn4lOTlWkWk3ipQDrUxfpoaVgRe1o8GfZkJL1Y6lWQbPuIIWi3IMoKB1Zmq+zaERVCsH220KFWxEjC7qejtRJ2i2JqwlKVEglIUwNK9tehgbJtIK1E0KXDq2NaNvEZtySrClT1NfJ4dCsvInlQqSkvlrTXsYaZhCmqHyLZmvyER2tKE2crUHUVBAroKlvOK1yWxS5nhpUAiW4SCKlSiCa7gQUFl4rAGJQUdzsOvTtDJ9tQkspwMLu4aKfGClS8POQFuA+SQGKtMzSG3xdKzZEKCXUoIDZEAB/3MFBZVtN/seRKlMKkv9KdYtW+9k4QEOCsOWfEkRWtfiWKaqVSqQQeh38oL8P2uXaJnhTJacRR8YGia6Gn8QMS+gEqxhSlLxg1qcLg+YPb3hIqTrQySlCnZSkgtoHAfvnHQ6bJbPQLk4MtNlUTKnIwnNK3KT0V+4jUCwFKC7J6JOKvR676RBOtiTUDL/Iww2gK0NW/MRUdoxbbOhKiGZYEiuJq5trFqVYyW5nA1y9YrhqMHbLodw4ziRE0NhwuOp+cIDLcWWMoXKmShiUklRIeol1S7HIFx5wO45vIrRKSMlJx10egfOorGwnSJai5DcuH4iAxzyyjN8cWNPgyylLYFYcyXBrWuhHvGkXtESWjAS1rSKhQck1A1Yj2rBy/EeJKsiXBmMoFBLFOJTJcmjGB0lQScJoQclZU79I23DVhE2zBU1OI48QUDU4Hw5bF6RrJ1szir0EfEXKs0oLCTNYAvUBSRnTMN84C8QW+euzzknApDAnCS4dQwk+9KxRvq/VTCU1AzA+T+kWpC04JawTgWfCnIBdNciNnDno0QlW2W3YfuQkSJPxE4EkkkZkVjPcRIXMUuc5VLQPBKmHxEHIbAsH3MaoSBLGAfCGAq9BQViabYpZsi5ISUEoUUGuFzWu1YlSp2Nq9GH4QuhFoTM8UEhLChYfmJ7/xF27iiVaVjCMKcSZYUTnRtalosWWfNlIShGFLO4FA7Ak82dS0Z6+uIsVoIACWUElTOp00r0eNNybI1FBS47R4tum48ICgqgcgM2RNdO8auRdkiUFAFfMXJyLnyAyjG3Go/jVCWnEHUKuGCiHPRv23jeJQw5RiJaja7dfVqRE+lQBVpkS1qMlxjShUxlkBOEUcnLV/KLdz3whcv+0MmBc1BbXeMDxVOItkyhSQQmmyQH0yNYIcEqITOLcoCTU929opw9NiUvVRf4iQBaLOsgcqnLsz01MQcVOlSMCMSlqxMKO24yfP0i5ZbZLnHDOObsl2ZmKe4NfOKl4z8VoWSC8sYUjuCXhIGZ2deLpCmKFOxBeuYY9miCwWkqn+te4yrGhoc0gvuH+ee8VVp/uJYBg5pnlGiaIolvCelMsY1OApwncs7gjUAZQ6yTpaZJCVYCsqIXQNyh3O7g+sR33diQpExKvGCUpKkvyuSXBeu2VcoWVcq52GUkhaVAsEqy3d/2idUVuxvFaMVmsyqqUASVanJ3b5iNvYQPDQ+WBNCOkZ68uDJrYRLUvIAoUHAAZzipn0EG0JnJSP7S+UNo4ZtH+UZydqiktmd/qEHTLYDJXNr+WkArltglJUolQeUtDgMQSlhXSsXeKbYtcxDggBBbZ3D+bNA+67sUtLkBSA5Lln3bq9e0WvbsiXu0VFMBk/cUyyjot3dYvGXgKxL7hw+utBrHQ7SJqz1Q2PVjXpCLkNQhvKCsyzZYlEDmJOgAijNtkgEJxpUpxylTnuzZRzJnURCyE5B6UADxB+AL5VGjDP94lvC1pUrkmKCgAGSGSkHOuTlh6QyZaiWdLtlX1xawxDSMKahhqT/AKinfEnxbOsJALjElm/LUkdWeL0lb/EBXM1dttjFW+LR4cmYUBixAAFE7l+2sNdE+Hll5zPvtmfveN7wnaSmxqVojF8njB2lHIVISVJSRiPc0Paka3hyykWNU2YDQKKHOYZgWFGMbz4ZQ6ZO8p2KYGfImhbZs4cLWUyFyx+di1aFJcHpr6xZVYlLQVpSVCWOctkDRyW3inNUwrQuPm+zl2i0Ts9H4btK5lkkleZTmcy2RftBdKVmoY+dRAO5OI5MxIQOVgwTmMmoYNJtBBAADejUppHM+m6IbbcnN4mLmSksP8j39I8mn2dXiuoF3dQNCSc6612j2X8UosDk9W+cDeKSkWVYlSwVkpDtUDXC+UXCdaInGzI8LzSu1AkAOkvrRKWcdXAjd/iPDFHYOaDzyjGcH2JSStZoWZIObPzGnkI1ipRwhRJAyYBzl07QT6EOGO4yRitKSA2NAVlWjj6fKCfBxlqs60qS+JbKpmGDA+b66xavXh+ZOXJmpwug1BLEpBBJyo2o6iK9x3MuQqamYkgFToqKioemUNtYir1WEbfctmJRMwFLNzIJGQ5XGtfnAS+rKmVLT4Zda1FSiRmCMs6bRoihWEgEdlZekZ69rKUEBa8QUCQWbWoy0+sTFlSQKkXk4KsABT/lSH2S75qj4pSSh2GEhJdWWeYFfJ4o2NCkqKgHQ9CRyuKkVzJEEV3uszyoMAlCiBoCoYXO6mMaP8M1+gyYFzZi5YUCmXkBqa4i9Hb6RsuA5yEIUJnh+IlbJJIxMUg0q9a+sYy7lpEwA8qcn9RTtF+xcOGcsT6JQFAupXxNk2pq3SCSVUEXuz1aTeLOWgfPStbsWOp+ftFGz3gPDWrEHlgjC9C4o5MZ48VWgEEqloSCHdsnrrtGCibORLx0jklqKGCVM7dDDLrEqZZFzEB1olqC07FiX9G9IN8Srl2iwrWmrc4fOhrTsYy/DVsSiRa0Es8pxnsR61EWvaQ/cZZM0Nl6dM46IpQCQ+9SdgT/ABHRpRjZ7XaUS1qcGYFAvhxlh5ZREtATQ/z/ADDrmnJr4oD0zDPTqTWJLTgVNApVLgdixyNY5zrIlyQRX3MRmSNvnD7bJFMCcjVzv5xVmTWYKSCc+WnKM3gEQXzeIs0hU1nIYJTuo0Gen0EYKXx5OxqBUFhSSMLMkPszEa5v1jVf1DkCdYx4KaJXiUU1ZIBqa1DmPNrLZSoOosEjmJ0GrAnUFvWN/HFNWzKcmmehXRg/6ZMQwSSlRqKkE8tdWy6QRuC1S1WdCacqcJSciAc/MfWMdw9fGGaUAsgVSDoPXVveC8i8JZmFKUpCtCABU02iZIpMJ394Fns6wgMlYViZRwlQHLTuw9IwVxXLNt05MlJSkkEh6VZ9K1Eae9LqWmStGNKyspICR8LfFixU7GJOCZJlTvG5XScKa6vXLOnzik8Yslq2XrX/AEiVISPBtDrA5gQwJ1wtp3rFrgi8pi0KTOSSlJZJ6gkKD6tSJuI+OlTEKRKGBTkKVmzZgHJ4x1iv9Ut/DJCSXY1A6h9yHifVJbG2ovR6vMVLYuwpVmfzhJK0Crg+VPLpGFsXGLrSiZhBUSArR8gD33g+i0EFnQ5OXb7rGbi0WpJh+1LSzJSH6AAjtGJ4yvlKQqWCVLo4Ay1LGgdvnGgnz14XceT77GBNvukWmUoqBK0mhRyqIAqKZw40nsJbWjPcNXqqXNSSJplkEH82eRA3H1j0VKUcpFQ2RFXL76x5nbLSmzBMxIUSlQUErW7gdAYLXZ/UUT14VpCMg+aQ++orSLnFvaIjKtM3MyxoJGGlMozXGqUizhIqy6+h10gnLXMIyTTUF/ftAbiu1kWYhSeYrGGu1TXtER6XLgOuazIXd81KkhTKWtNSGOEAd/lAe77qQoTGmeGrC4JLimY7RprlswF3qXMp/bWrPcmh82jB2+Y4Szg/ExHllG0dtoylpIilzC5KmdJy3f7zjSXSq0TkBZUQkgYQhKPDyoAFZUioqVJVZ+dJxk0UMiKU8oium/vDIRXw6YaVfPPasU9rRK0aS6rF/dUmaxCkAYXSCFZksmj+sBrZZJUpUwLdfhqIdSg1cuXWKd9WzGcSTzZvtonvkYGG14s04idTQ9K/7iUmNyXArYuJ5qUKSrCUKGTfCCGoxyyi/wAN3YZnilICgqXh1DPUEtrsIBWe7iUlRIALs5fJ3Lw67rxXZZ6FJLgVUkE4SKOA0Nr6JT+yn4GEMwcUO/yrVvQx0WbdNBWpSQQlSiQM2Dlhvt7wkHST1tUwZPCYsx/EVmYZ59so51b+0cx1ki0DZukMMoaj7yhFIO/mDEa3CX+KlOwhgVbdORLRhbCV8gYZbs7gMHjzq/bIhE0GTQM5D5s+eLXONrxlJUuzhSFDkOPyoNnLvGLtYVh3fzI09I18f2ZTKd3J53zbzfLzzOsW1zVImS105SC3796fYhbBdKpbrmugjJOR6uDkIMXTwwu1jEThDuD2Yl3HwuI1k0ZpM1tgmqnhKilMmUQwIAKlaMCcq7DSLqLoCHdKVPQMGIBzKi9e8VbNY0IlpkrPiBBzyq7vTLWHcQXoZVlWZY58NDnQsCfR45vmkdHxs8xtE1fiTUJZSSopZ6VJAPU5QXvLh1KUf21krAFH5T22gVw6gYzMUAQkEdyoEBugLHphG8W7TaSxqxDs/TdukdLu6Rzr9BJahI5nq+n+o9TuC1SpkiXMUEnMEVcKB52Y6kv5x5bacS1ApoCK7dfOD3Bs0kTJRmKQ6cYUPykMKA7jTp0g8itBB0z0+z2tFcISwoQ9RGY4vvZcuUtSZolurw0pQeZT/EVEihZ8t84CWviwyUmXLl4m+JUx0l2eo9IAXhea7Sy1NpQZUBZ31++kZQ8bu2aSmqohvC0JKEKBdYJSQ/8A+c8qEn/cVpCMKdyQC/XSOlWPG5Lg0byz0ixMSBmmug9dy0dPDA13BvEymFnLF3EtSnoo1APR9vrBi18H2icp1zkgNoD9Y82CSlQUFFJBpvG6uXjgmWAfFK05lwHH6g4jCcWncTWEk1TLq7htUmX+HSgzUE4iQoAZgsyjQONoJcPXJMloabLCXUVAO5AO53iWzX1MVLC/HUkOAQpIJzYHSkW7deE4fnSruh3PkYxbfDVJdMn/AFIQEpkpSAkEqVTOjVLRglTgEkguQrF2OdI2PHNqm2ibLSyThQfhAoCdYx02zqS+IBP1dvSOjx8MPJ0nmWkcxzoKNsB9THSiwJzd8x9BFBFoZnehY6/fSCEgcop91inolMtGbRq/Y6xDMUCClTHUNHYdKP8AdO8IuyHEDo3b5xIwpwzIK54leEicpYISlZYZPQvTKOjWcB3KlP8AeWpAmfkDmm5Le20dGEp70bwjrYXKthR44LTUF/8AtBPyi0LK5pzEb/dY5ElVSKaBmZogspgyjlNS/wDkCk+8TIstAaL/AOKh65iOXZcTgurf78oo2q6pSGfEDslwfVLCACLxTLxPJWUgk1BYCr4TrFCYLImyqneEELUFEYnJS+wc1gmpU4N4S1v/AJEKp129YuInTFnBOlyZg1xpFX6EGKsVHmN1WtNompVNwFg7HvkxoBkTHoKL1QJZwBsgogUNDy00b2PeB1+2K7eZP4YJmaqlKKQ/kW9ozl23uZZKUEoTiDh6mrAk5u3zi36uEL0mrs09OaQpZAcABjqzkgVbF6RBbLmtE/FkgKDAKL+reR1gbPsk0BUwWiZ8LgYttd6GBsriufJWEomLWwGIqq5o1Dpn95JL6G39hWycCqlJIWtNS6iH6UDtp1ipfll/DpeXZ/EXMHxKLoGmlCSG7Ro7k4mNp5FpZTZNQtnT6Qcs8nDQAgdBSFm09himtHjNmu2bOdOFZOwGzD5+jxteFLjFlQVWlIQmlTQuPhG+5eN7LDmmWz/tEF5WuXJSVTFpSOuvTcw5eVy0JeNLZ5/e1usRnLWcKwsuBiOw09YbLvW7zy+GhwHyU3sdekPRJs8+atUtAYksWpuCxY6mHWjh8BI5ZbkHmwkUGzGlTF65sWzO3tKR4oMkcpBoSaZZP0gRPYK13D5ajX7yjVXpcwkyUYSrES6khsGVMzQgaxmZteVn6fJ37e0bQdmMlRH+JZqZ670gjw3Je0SypSUpCg5VVLA1dtSDnl1h1huYzchWorlTy2aDsi4kSZiJRXjVMBfDkDm1YJSVUEYs1yZEubMWkBloZhi5SC7KAbI184WRd+BkiZUFmUTVI2fziaw2WWkDAkBgEufi7PEtutWBJPKKZls45LOqjD8W21pzgsGAyIy6nOkZWfbcVHd/XXP2ja8RWr8RKRLDqXicHoxxOxp/EYSaMKmLirl9C+ntHR49o559IpiMwHL+mu7wRQoJQA5dvPUe/wBYjs1mxLSkVJIZnLl6Df8A3E192NUo4FIKV7anNj2invRK5Y2yzU4nLAZs1Tk30gz/ANYoMaQpINEkAisZqzFqGr5l99wO8afhG70zJw8RLy5fMRk+TCnX5RMkuji/g9Bs1ks6JeJEvErCFUGGrPvmI6I7ZeoQGBYMWYVNO0dHMdISVZZzg59yMvpDJNoJUxSA1H37NEs9RJbDiAzrT0hqHOwb9NKecSUdOQlQLPSm0V12QH81dNaP2i+mbg/KkvqTX0jgUqydR1CaAecAFVMg7hPXX5QO4inNIWUuSAwOtSNxsdIMTJ7aAe51zjMccXmv8OlLDCtegqw/locVbE+GOm2oGhIrkNfL70gbIkkhVXc/xqYZakYSCKB/9HtBCyIQrm1+vSOqqRz3Y+aharKFKCSXwvq43BD7Ze0Cwgg/C+599DBibaikGXTC+P1A+o94E2yY/LuxLbduuXkYEhsNcFT5i7SSnlZBUC2jgCnrHoKLZaxkZTf5A+7GMP8A0/XhnLSMsFdagiNTfk7BZpy3IZBArStPmRGM/caQ5Zm7448mTSUAhIBoUOHPfbb+IyduvBUxYdSiHJzr5ExEUnRv32+/2iNM7m0z+bNru8dEYJcMHJs0NyWshSyAeVnAGXWLF838SlgpyrKhDbu9Hifgie1oKeUeKgpL65ZdWch4p8YoSLWtCSwlpCB7mvUYvaIq5F/5GXbenjrRLtaiEAtjSBiD0BLku3rmY09m/phLClFNtlKc8qSztXNjnGKu+yhc6Wg0SpaUkirBRz9z6R65bbis0pLeCgAVxNtC8jx4OCy6Urv4EVIQoBcteLI1oWaj+frER4bmAVQCpwcVCB1JBByyiyq5JeaAoJP5kkjLPKKK7IoL5Z85KBmcbg/OMbb+TShL3C5eKYUzTy4UoQk07qSHEZ+7pqESZi53iGcHI8RyK0ThBGY1jZfjlqAEmYQrIGiqjJwc60h1pm2wYR4spZYHmQW9j9IaYNGHlXpNlJBEnDiDGjrUQNn5U4jA+6OEBaJrzVlCTU0clTVavmY9Rs94W9DqMqzqCQ+KqadCxaGzeKF18axJWkqxPLUFV3qBWKU2uEuCfTPyeELLZykoSVKTUKKyS5pkaP8AtGV4ruu0Wi0/2kKmYQkZUDguHNBrHo0jiKzr+KyzQCQxwFztl1gxY72sYDFC0V1lrFQ2wiVNp2xuKao8OPCVsf8A9Feg5Q/oe0abh+7Fy5YxIqXJJfPJuserLvexEt4wlnry9w6xlDbYqzlH9uZKUMwAxzpodoJeVtVQo+NJmFmWV01BBbQOHrHQft0tOBajysCzU6U6R0SmU0UFy1y0hzhxFg+RJyyi2uWqUh1qBAAc/fWJ5ylKWlSTyJLqThqdh2yhLTa0zRhUkYTTmrXrSJLANrvVRKmcsCW7D1Lw67LUtZeW4GpYgdmIqYvWSYJiyhGDChTEgNXy+6Ql723wqJGuf3rFEkgUsKILl65UHT72jL8bWoFSEN8KctydD5CCciepaqqUmvxM4fYaO0ZLiOWZtpXicsQkOdAA+X3WKitkyejN3yAQClL1ORo30yEJYLwAq6QGGZL6b6df4hLbd5SoJblP+Tn09YsSuEFrSJkohScwAx/avSOm1WzGtjbRerjHR1UDnaG2IFfMSHO2dKBqmLFj4UmziCrlRkolLMBmz5n94kstkCXGmQroD+zf7gtVSCmWrlvlMidjIKhhKWGu/vBG++KzMkmVgIBKTiJowqxpGcUoYyABQsG0SB9+cdapoJFDkab5Uz6+8TinsduqI5wcbdQPp6xXTLYpNFfl6dSYknrLBgxz2f2rCSJThNQfbvSNfgyLN2WpUqahY/LMSSwOQzG7tE95Tcc1amLKW7d8vYD3gtcJlpBoArcgZfvC3/hKMQDkEBxnWM8lkaVoF2ebgWFCuFQJGjgg5R7BOvuUQAuZoFYEtiUKHrpprHi0r96fPzfWHWK8FoXQU+9fSFOGQ4TxPZbVakGW4+Fvhz7A1pFW7J4UgoEur1OFgAXqN+0YKTealsATzcob+M842cziFElASZUxIydKFNttHO4tGykmE7NZUpIIFelIfOnqTRqkk6B37bRHZ7xlpSFlQwmoORPbcRXt97JnFIlguDTRx/GcSUFrPbUKQZaxTJjkfQ5Q6fY5UwgAJSKYmo7F27RFd8sAf3QkE/DXWH2/w5YBpiNEl2GI5P7QhhJE1LkkuA4ATT5QkqUCCXNAS+1MqwLVJlJISScRFSFHzMWpcyQDhDkgZlT59IQxvgSz8UvFq5D/ADiDxJSCQJSB2S3yhs22jFQ19/lFa0WpRBDjzpDELed5AyFgJBJZPYPXOOgLbMRSEgs6jTrnHRSJew1LlmWXUtIfTN2+QzinaLGVpUEqwYiQVVcOz4X6MxyEcspBBcPrTTqwh028QS3KH37sKQkUV7suxNkSoS148R/Nv1I6dNDC2yWFMqYr4TrlXau28KEqBKy50SGZKdz3+kdZ7vNVTWUatsOsF/IjCcR8VKViSjlQHYJLE9VEbxnrmt6gopWog5h6vvU694bfdnmSZy5ShqVJYu6SS330gZPnl9QoV6DtSOuMVVHPJuzVT5DgEdQT9/OCnDF5YZRl/wDxzCjukgYe7F4h4WsarYyR5k1AG56uIC8S3TMsc9SSWSshQVoWZx3iO+krmzXXvailCwC2NhmzHMwCElk6mneAxvJc9kAurE4GfRvv9403Fd5rkSJaGdqHphAZs9zBi1oLvZlJzlRA1PmBT2MSWpZBSW08+jddYpybdUKOmg2bbzie2TgpKSk+QrkAfaNTMcqWnR6ert22iTGKCgbT5e0QWKc+zlv5b2ixaEkB0h2rhB61yOfSCxUdLtigUksW7ivp90hlovNS3Cjkr4U9HeIVTxo4YVpk2zxfs9mRNkHCB4yCSS+YIeg0o++XlD0g2yvLmaEevt9YrTJoxVeo7bN+0Xkyn+IfeuUVFpxLy0H3llDQmaThy55iwVoLKljENA4FADkDrG2sdsnTmlzRhBFVYgWw5vWndoA8MzZ8iUpBlKUD8VBiSpvlhbSDapGN8IIJDFW+w65dI5Zu2dEVSLNjuaTJfAozVf5F0p7BmAiG0zETDhU8uaA6WoFAbaHQHWEsSp8ksuXyv+VlA9RVxpQx1ouf8QvFMSafCH+EetCdYj+l/wAC0uSvAMf9wEDuNmOcAb2tSp0oykS5qlAhSF4CAMJdyT2PeCEi/TJUmUUrWzDGliO6iTywesd9OFYkgCoDOVd9iDC4Pph7v4inKIROs80qySpKTXuIOyppSh1hiasQxiz/ANWKlEzEKRhPLiIY/wCWw7RDZL2lrtJGJKgUuA4LMYH/AASJJdoJrWgzdj6bNEItLqAHMegg748spUoMpVAzU8vWANoNSyT0ZvZolDZFbSjEjxE/CSSHZ+lMoSHXjhwpxFyXff8A1WOihMJzOH8AGIJKif1EgDfqYWdJlpDolhStO466QVs0layXo/5iPoc2i1Nu+WgMPYaxFl0ZeR4iiAAlsyAaerPA6/rLOXLUmWkJcEKU9WYvhbM940C14VskNsejadYdJu8fnxEvlkIaZNHnlo4HVOkCYrBJmpDoBNVJOSVFQzNfaMDe1lUlRBSQRQ7g/f3WPoC87KhQZbqJoEpLP0LaekBL94ARap0vERKGF1pSOYgM9d9H6xrDyU9kSh9GN/pLRU1TlwlIA0YqOUa3iThpNuBS7FgpJfJYegDbM8WrTwrKsqQbOgpblUxLkCtTqYfdyDixUAdzUMHz8s4mUreSKSpUzzHhnh+bLvKXJVh1cpLhmO+o20gr/U+yy5Z8IKq4UnFtqHHeNRxfb0fiZU2SsGZKSoqOaWNAKZl38qxmLZwfarWtU0rTMUcgdBkGo20aKVtSZDVKkeeT5WEVGumX3+8FlXdiQFoLkhygGvl3Yd6xo7x4HnSUhM1LA0xJyJPlSB93XEtONKlAUpQkqP0/mNc7RnjsDWay5EsDTPR+n+oNcOWREy0S0zV4EqUxOTdPPKKtrutaTyuagGnlvtBS65MlIe0IOmFwc9fhauQhN2gRt+If6YSbQAqSfBWKa4VNk9aHrHnU26JtgtARMQRoC5ZQIehZj9I9LsnH8tYQkUpV6eQHWB3EPGdkwmUOYtyqCMQTnSpcHFtGUZSWmaSjF7Rk7RdK0yzNSMUkq+IZB/ymrg1zMVbguxU61s1EcynywJ086Dz9NdwZeKJkqdZVnkmuUuNxXPUUaBtq4YmyFqSpCkpVksOQc2JLU0zi8uonH5JZV94LVOmVCFFiC9NAT6QWsV7laHStgCR00Op6xJdHAJXLTMUtsX5QeYhqE6Z9IPXVwrIlfkUVblq9WEZycS4plG7rzVMbJR6D3PR4KGStdFN2Tl/MXTZEA0ceQb2hZlnoOYCMmzSgJOuvCcTONRE9htiHSlCA49s4JS7EcVSCn7zhLfYRnL5aM2Fx7VgsKGTLTLnKw4UpfUgVygYqzSJa8OBAIU3KwwnXIa09orqROpyIJcglyGY0LdR5xcs9zSEzDNnTfEmKqwBbTXVm9IfBdL112BZNCnwixqA5rk/TtFy22CWDRIr6dYy9rsU5aiEzSmWCSGDfOpjpRtqEsJiJgBdlAhTDzhUOyO/5AMzCkspI+eRbyhIpXpNmTVgLUMSQEgba5+cdFrhDPQF3sEZ06N8jtFCZbVmaGKRLIJLu5OmkQX5kjuPpC2b4U9h84zSNAnYSSSVMzUy1+sTzPb73iKT8B8vrDpOvb9oQx9lkpSorbm61YdNolVLQoviZQpnoYhtGUQWj/wBNP/2p+cIDrctyEMRR8t/rAm13PICgSk1IdQOdGA7QdvD4leXyivafhR96w0xMongizTAVOUE7e57tB257BKkjlAYesSflR2TD0fD5n5wW2FIgvVEmegpUAWyfJ48tvGytOmBCGSksa+3rlHp8v4x/3f8AiqMBen/uZn/NHyi/GRJA6TY0FRL0oXPatOjGIrzuAYSUrCh0FBqA+eUGrP8AB/3Li3I+CZ/w/aNLomrPPLfw6oMtJSU7PkaUzqWhLNwktfhlgC7YRn0+sa4/AruqDfD/AP7iV/yP/jDc2kTirM9aP6cTpcyX4TjEhJKsTMpziHLplGxsVjm+GlE/CVBOFTFwsMzlwGV1jUozH3oIgtPxp7K+aYxc2+mqSQImkEBxhI2NDEsuckbCCas/I/SIUwh2C7YApgK170bq1IqizB6/X3aDwzPeJk6QJgwVZbH/AJZRamWRIDONjX+aRNv96iKqvi9YQWUbRZTLLhGNJ1BDA9S8QiSjCa4S/o9GeD0j4D5xHP8AhHZPyhisAIQoEkDEnSsQ2i1F3IOZr00eNJZ8x2/eHysoAs8+tSkGYpWAqBYPkQWZ/WOjZL+JcdFkn//Z"/>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60" name="Google Shape;160;p7"/>
          <p:cNvSpPr txBox="1"/>
          <p:nvPr/>
        </p:nvSpPr>
        <p:spPr>
          <a:xfrm>
            <a:off x="366329" y="3834560"/>
            <a:ext cx="1284284" cy="398107"/>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100000"/>
              </a:lnSpc>
              <a:spcBef>
                <a:spcPts val="0"/>
              </a:spcBef>
              <a:spcAft>
                <a:spcPts val="0"/>
              </a:spcAft>
              <a:buClr>
                <a:schemeClr val="dk1"/>
              </a:buClr>
              <a:buSzPct val="100000"/>
              <a:buFont typeface="Arial"/>
              <a:buNone/>
            </a:pPr>
            <a:r>
              <a:rPr lang="it-IT" sz="1400" b="1" i="0" u="none" strike="noStrike" cap="none">
                <a:solidFill>
                  <a:schemeClr val="dk1"/>
                </a:solidFill>
                <a:latin typeface="Book Antiqua"/>
                <a:ea typeface="Book Antiqua"/>
                <a:cs typeface="Book Antiqua"/>
                <a:sym typeface="Book Antiqua"/>
              </a:rPr>
              <a:t>Gonars (</a:t>
            </a:r>
            <a:r>
              <a:rPr lang="it-IT" sz="1100" b="1" i="0" u="none" strike="noStrike" cap="none">
                <a:solidFill>
                  <a:schemeClr val="dk1"/>
                </a:solidFill>
                <a:latin typeface="Book Antiqua"/>
                <a:ea typeface="Book Antiqua"/>
                <a:cs typeface="Book Antiqua"/>
                <a:sym typeface="Book Antiqua"/>
              </a:rPr>
              <a:t>Udine</a:t>
            </a:r>
            <a:r>
              <a:rPr lang="it-IT" sz="1400" b="1" i="0" u="none" strike="noStrike" cap="none">
                <a:solidFill>
                  <a:schemeClr val="dk1"/>
                </a:solidFill>
                <a:latin typeface="Book Antiqua"/>
                <a:ea typeface="Book Antiqua"/>
                <a:cs typeface="Book Antiqua"/>
                <a:sym typeface="Book Antiqua"/>
              </a:rPr>
              <a:t>)</a:t>
            </a:r>
            <a:endParaRPr sz="2400" b="1" i="0" u="none" strike="noStrike" cap="none">
              <a:solidFill>
                <a:schemeClr val="dk1"/>
              </a:solidFill>
              <a:latin typeface="Book Antiqua"/>
              <a:ea typeface="Book Antiqua"/>
              <a:cs typeface="Book Antiqua"/>
              <a:sym typeface="Book Antiqua"/>
            </a:endParaRPr>
          </a:p>
        </p:txBody>
      </p:sp>
      <p:sp>
        <p:nvSpPr>
          <p:cNvPr id="161" name="Google Shape;161;p7" descr="data:image/jpeg;base64,/9j/4AAQSkZJRgABAQAAAQABAAD/2wCEAAkGBhQSERUUExQWFRUWGRoaGBgXGR0YGBgYGhoaGBkdHBsXHyYeHRojGhoYHy8gIycpLSwsGB4xNTAqNSYrLCkBCQoKBQUFDQUFDSkYEhgpKSkpKSkpKSkpKSkpKSkpKSkpKSkpKSkpKSkpKSkpKSkpKSkpKSkpKSkpKSkpKSkpKf/AABEIALsBDgMBIgACEQEDEQH/xAAcAAAABwEBAAAAAAAAAAAAAAAAAQIDBAUGBwj/xABGEAABAgQDBQUGAwUGBgIDAAABAhEAAyExBBJBBVFhcfAGIoGRoQcTMrHB0ULh8RQWIzNSFVNicpPSJUNUgpKiJHM0Y4P/xAAUAQEAAAAAAAAAAAAAAAAAAAAA/8QAFBEBAAAAAAAAAAAAAAAAAAAAAP/aAAwDAQACEQMRAD8A657vRh+VYUiUz35bvOEldQODmnW6HPetXqv6QBiW1GghLDcoFeuuMLb5QDapY47vLr0gyilRTr6wv0hOfnz1+1vlAJyDR4Vk8TaAKwKa0+XHhAEQDpzgCWN0LHXQgtOr8RAI90OuEEUg6X6+kOePXXzg4BlSQ9iePX1hYlhrdc4UGgMD+cA2mWNxghK+sLCeXFoNn0twgE+5bT8oBRYP1o8Ky16aDB4enW+AbEoPrBDx8xz5w4BAZ927r0gGjKTqN+j+sAYZO63DQteH2pv8ISDRtYBlWHG59NIJeFT/AEg8WH2iQ0J6+14CPM2XKVeWg8ChPyaGzseR/cSf9NH1TE3jBptvaArzsWRrIk/6aPtA/sLD/wBxJp/+pH0Ty8onqTp1aFZbUgIB2Jh/+nku390j/bDf9iSP7iU9390huVosgKXvBN1w+sBB/siQ38iV/pI/2whWwsOxfDyfCUj/AGxYTEOerwojq3QgKtXZ/Df9NJ/0pfD/AAwkdmcN/wBPJ/0kf7YtgmCSgbq6wDU4sRc00vxMJKwTbl1rCcWqqeXXOkJNrh3vd+vpAPerfp4/lDj35Dwhj3303QcpVN7dPXWAdSfQ8KdfWDKOt/TwQ3Pygndy8AojrfAmceuqQoB4ICvVIAJG/wC/RhaEw0bUO+DAo79ePKAUpXhx8IRl506vrAN4D05fWAcHjCdPPrlCAbH86cet0OAPAERBhNIIDw5wptIAkhjBADxg81HggNIAwd/WsAHz1gK665wHgCS2t4NIHXygZgBBBXi0ABU69flBs/D9YSQ2jdfN4BOnX5GANQFdPvBBm8NerwafKkKLa9HfACA0JKh4nSFZYADqvTQkgHrrhCiW8NICuvOAJRHWnnBEaQbtCSf1gADpWvTUgwjTrz61gEj7H9IEtYDkwEfE3DbvytaGVAVYUh3Gp7w5fXSGSS1L09TxppAOFJ5Dfv8AzhxNBT7U6+sNBfk/Xy84W7V138uXjAPOwb5/flAAfl1pBBT+PyMEpZ489/VYBeaBl64aQQJevOvpAJO6AUC17PBp5dCEJPPr8vrACutN0Aul4QC/jZq9aQZDW60rBpHXVYAJgwinX6QQV4wadaNz+kASU9P035w4EwkJ3uID06tAHXhCD5woGu7SEJNz4VgFkdfpBH6b+jACjpBFVtevOAWpMED84AL+OhgtYA25wQN4CS9oBLdecAEpI6vAB4cYOr+b9dWgBXlAAKc2trClGkIDdboNR4U86v8AeANIoIAVvg9IQlbuWgAC4dvPhS3GAUwFN0YNXj19IBLuafOFSxX7QlQbW3j5QduEBBx8xlAXcGrfKGpLc2sb33Xin7X9o5OGWkTJmV0gsKliojQQxhO08laXROl7gHAI30LFvygNC2rvu/PzEOg0bxDj890Zqb2skSwCqYlqAEFzdqhPK9oUrtrhiofx5dNXI4jSouHfdd4DTBYAvTdevz8oB6B8/v5xQK7YYYMPfo7xaigrxcOw5iF4btFh1BxPl3Z8w8A5tAX3G8GF+b8Iz0/tdh0ik1Kv8necUOltNaxVq9oskOci9WJYG/PlAbNJ4ddPA96KNU+dOhGQR7RJH9My9wBa5PL1rDkrt5hypQ7zaFnenPujhygNeDWDT8j6feMsnt7h7ZlDjlOsQ8T7TJGYBIUreT3QB41e1IDa5xo4v5QQPh1+fpGAm+0mvdlgkAH4i4s34dz05QzN9pSy+VCBuqS/iWpAdHz8IMzXNnjlmI7czxXOSDolPLVhod8Q8R2vmrW4Wre7sK8RYQHWyrdv50hKplbPX77uEccxfaWaae9VUaE/PlEY7amk1JDgm7UpxpAdpmYhIYEs5YXL3amkKlzgbF66VHpHEV7UW1VKHi3dH0c+usTsFtgpylTsKs7WoKD8qvuoHZwaAwq3XyjlkjtPNkrJzKY/hUrNoGvanK8XqfaEkp/lqzDi4za2rAbQqA+bQZVGCX22mLt3QLMkKBJu7/LjEZHbKb8RUlQJcd19WAa4IAteA6Io11574PNo/r8uEYhPbsqSe4kqDUzM4JagI9Hehhxfb5ykpl0JY5iPCotThfdWA2KTXq0L8zyjIq7bpAdUtVf6SFJPjSHJHbiWWKkrSDRyx9AXPMDXhAapKiza9NBLUxHQjMDt/hs5S6tA4QWF+D05Q/g+2WHUQBMYqs6SA+4kjVv0gNAVeP6tCc19fp+UM+/seTtVh+sGJuup3B26+sA6hVN2niYUgE8/OIyFuavrEnDKdMBxX22OcZLymvuB3Toy11rpX0jC4VanLFrUIDE+B0rXjxaOie2PZS1YpE0BPu0ykAlZYA516m1WresZLAdk8ROkGchCVpCmBCnJOtU8qn1pAVCcWpL/AAjLrlNSdNwI3ndE4pmJTmyhQoA1vkw8R5wa+z+IaskuaO9+B367jA/s6dLI7pTmNiQEkBtFEPcGj3gIqZszMAzcbAigdz+HjwgS8cpwW7rXBFa0vfc0W0zZ00IcyZiS+iu6XYi5cWNoZXsWYpyZK0mtQA13qBS2obxgGf2+YWGU0oQzvrvFWaBI2h+E0dg7caaVerQvCbOmIvJMwKFUrTUMXdKxVJFO8NN7xYT5JRlIlzlGzKR/ESAxDL+GYmpDEAjg8BXpxti9LsS/XOHf2tSSz8BWnnEuXMUlwlK2BfKZRy95izXHMGNj2O7KS5iBPmIdZKqMwSyiDlFgK3u0BnNk9l8RiWL5EaqUGUrewNr3V62iVtXshPlh5Kys7lAe9ZjYih3sd0dQThQkNblCZslNXFW5F+ngOILXMBIUjKzOC4NGBdJ73Ku+sSVS1OCllpJyuksddSBW1G32YP0btDsGVO7pYkWILKtuF6jdGBxfZzFSVE5U5jdSSyiKaEEHQkQDX7LMCaprSgbeAwcuw366CrwglQByhT1sCSyW0FQ4sPPfEs4ecASZCmcklJBJDWFKV0dn3Wiwl7LWEpmTlS5AU1VEZ+RUogH/AC1FOEBnpgUNCHBFEnQc60gJxLvmJBvapYVqerRtJHZaRNRmCzO/xFbseBSQPKIuJ2egH3fv0uKZJqkqVawLhYqbObwGUWpwXZ6XuK1vT8TC3rEmVMFgtLFgHbeS/CLHESlYdZzoXwUge8o/Ehn7rO8VU7aGHUSCoo1/l3Z2qka2bjAWOH2YuYSWdCQHUE5i7tUigiYMElKglKipTUSE5lHdawFB84rMDtlJlnDoxQAnFCVgoJUXIGVKmDaaE8Y6lsnYUqQMqAkGxs5GhJNTpAZbAdiZk1QM1ZSP6E/EQzd5eldE+cTMf2JlMPdp93p3WD6d4G6o2QALB+YDCltK74EyQCkghxrw3QHItqdnZ8o91ZAqX0L6UqGrcG5rFMraExOXOHDu473q7M/HWO2T8AFOPiprXwazRltudlBNSsykhMwuUkAMo6hSbGm8cjAY3ATgs91YU4oUl23PuegdiKC0PqlTmPcBzVCqKJHCurvTdEU9icVmJQkJI/oUeOhJaoMPSNm4yWBmkKXlcuG+vIP5wECXMmZ3LuW/xfpZrlqQ4uaoAlWZKXY5izgvfSz+UWcvFlJOfDTQ1O6Bbk/LVn84VNxkgkOJyKAkmW9H/EwYh3gKeTthQ+CckB2+IgPatqRPwe1J6yFe9Aq75iUsK2FPGkRdo7N2fONV+5OhSkpc8UqDW3XaK47HVKDSp0ueFE5cqglXHukuTQfnAX69t4grAVMcG4C7Cz95nLB/Bo6J7NMUteEUpWb+aQM9ynKmvnHDBPUlX8UKTUuSGJ3uD947T7Jl5sEtiS05QcgOe6i4HzgJftHwq5mBnJQgzFKSkBKXKj30mgF6CKn2bq9zhpeGmAonfxF+7VRWXO77hVVLOKh4ve0XaZOHmZTmUcoUwbUqGpEYTaHaEK2lJny0MBLKJvwguXyl3qQAQ1qiA6LtDHy5EtUyYoJQgOTQhhQ+PhujlfbLtThsYcOqWS8lRKs6WcFSCcrcEw32u9pUwheHTlyrQyiod5lgg/CWcA6xgsOtIQSwVWlKk0YawHoDs/22wWMmGXJJKwCe+ggHUgE0KgKn6xb7RwwMmYkJclCqU/pIFNTHCeym004dWIxHvEhaEHIgulyoCoo1y1KhzHVuyvadWJke8UpCSxGUOSGf4iaE6sBQEQDns52N7rBITNQULzLosMqppfRq9CNPMwiHHdS1K6t9Iwsz2tYNBCcylGwypIbeTwhafazhCGSpWl0qq4FmD+bQD3YHZ6XxnvE2xCmzVbVg5oA4LcY1KpQBypAbhparaRyvs/7QcuPxau8JExyE5TSYAhLkAUJZTk8I2mC7WJnd5igkWN9R5U8oDR18PDiNY577Wpbow5P97rqTbrjGvRteXl/EDdsqvtELGTZE1hNRnIdgpBLMXcOOVYDL7JCRtnELNCJZe1hlenK/hDftJ7RqCMLOws5pcwLqLKDpAooPdx4xJ7XCT+z4hUpAE5aCMwSQtQJcjNTQEkPWMedpTV4aUkqeWJAOQgf8tagaaOA4N3TAdB7H7cSrIJ+JSr+AZsxKkpZPeCXzN8LOWNaxOXIwWOTMlkCYlC2NWFNQUqqh3BI1SRoY41gsfNUmYHJdBYPpcAsdDl+sXfZ3aipBnFcwBQORLmgTmWtTVoMxJ8eMBvNgY/By8NNOH7qZZWVJCnVmFAxUWOZg1axX4nZmCWV4yaioWAFlVVNlAUMpy35/CqOeYDaIRhZyQppkxaBwIQrMHbi/pFfLxmaUpK1EsoZRVgHUqzteulzAeicFgEZWUlBNHBq3Dz+cZTZuFlYnaM4MFyPdIKEVygkDMWNc178YqJHa0jBJTJOdbJCmClZaZas5ZzR4zfYftMrDzwZmUIyFCipwQEmiQB+JyLtYwHRNvdjMMleHmS0BChOligdwS9XevdvxMZfasr/j8kvXOgniWUBCtu9tv2jH4aXKWoS0LS4NErVmCQoMTmoWf0jafunh14gYlWb3oIILkClRzH30gMV2HQ22Jw3pmEB2bMUkD6+MdYQsAV9fF4odkdkMPInGfLze8UlSSSqheppbdF0r4tDpw518YBaki2u703awEIBNb3pcQy/zN31G6HZV2BoNPCkBR9kcClOK2iwAJnIcAMKoc+JJJiT2sw7HChJI/wDlSgWJDpJOYFri9DFpgsEiUuZMQC805lOXdQDBhpSkOYzDS5uTP3ihYWljZaLGnEwFb2nw6U4LEKR3SJa1BSHCkqAJBBFmLQztbApGCmrSAFiQpQVqFCWS9b1Ai7xSUrQqWuqVDKRvBo0NTMOgoMsh0LSUlNfgIKSPIwFLtjYcr3KV5BmKpIJYVzTJaVcGZShFR2i7IYb3qBkQgGVPUSQCypYQUkHRnUP0jYzEoWkJUO6Mp4JyqBHkQC/KKftbMQqSe6FK7yUggmixUEWAJCXezQHFu0uxFyEygqZnEyYUJLJQxdi70uTutHZfZzsI4XCKlrUVEzVKDgUBCaU04xgcNjJsyWhE+VL953whJQFfD3QWUSQ1CDYh9xjovYSfNVhs03KFZy4QygmiaOCbF/tAcx9sW0MmPAY/ykVdm7y9IxC9vOkgAgnU3DetqRp/bO6tpBqtIl8WDrO6hjn6lakfOlKPASksamp89L/lFz2ekSJoVKnzVpCsoSUBNCTdRIcgEBwN8UEtVKFuL3c2eDQu+VwoEM1/TxgNmezQwSyueEzkEBUlYTRVdyjRQYBi9C4jS4LHpkSAlbpzFanH9KCSTTl4uI5dh8dNWEy80wh6JcsDvZ2GtY0eM2iSUS0KCsuHyp7wDlRAJBdhQa1gNPJ7RyAR35b3fKAeIbfreHJvaKU5AmIYf0qSDvehZvOMJK2RNXcFqMcyCN4PxCHv3amaZd/xpcO/+JvXWA0uxsaJOJnrCgUzsqkn4ioklSrXGZR3fONBhsetau61bdxrcT47ow2D7LTHrkB1ymXrXUu/AcY1mytllCMqsyqV7wBpdsiR5esBZqngs6Sk/wD1pNKFn8eNolIwJKk9wFVnEsW3jn4xTfuhIUR3CKu6Trd+8DUVi5wezgEj+JMo34jzNGp5QCJ+zZqkqAYZnqxYXu1IzqewuJTLQhEyWkpQpBJSogguaBRoKm143EuSCGK18ak+usPplpGpLPciteFdN0BhsF7NZiZiHmjIAkLQEqBWyWLl6O1W3RopPYzDN/JSXu73po/z3xeiYBTw84VMxKQHKmq2vLTWnzgMjtn2cyFIUJclKVkFlJdRSTV++oAva+ojEYn2dYpKT3QKuCsoGvA8q7zHYBtVG9W6xf0vvitxm0iQQlaAou2dqB7U4P8AMmA57sfZGIw6MoUZZJ75SqW+Ut8Jdwaahor8V2dUmYWWv3alEglAzD/N36k7/lGy2xtdaUnLiZJJvkle8J1b4qUDRUr22VkpSlMxRq5kedc7gPYnSAHZqSJE58wKGUll+6q/w5g5ZtGL8o18jbEpADENwWG3aK9IxB2hMHx4fDU1UhSeJZuEGna7H/8AHwwAd6lyNwfhrp4wG5xHaCUw7+VzotPP+rrSCxHahDsJhBA4KFbUz3c76Rhj2gSEv+xoy1qH9MyOPpEc9q5ObvYUANoUmv8A43r6QG8PaRNvfpenxAkCv+FbGmsIR2iykNPlqZnBKxVhep58DHNsTt2SbS24ZU8tCNPnFdL2mCSwv/Sw+n2gO1yu16SkAzJCVVfvFQZxvArZ7w5L7UoDlU6UeKQQwrq5pa0clwe25CWzonqNnQpLaGxTu04xeYHtHgFMDhcSsjUFydLU8hAbub2sQl2mAk2SCKsHpR/OK2b26TVisgXzOXrwAALNSM9itp7OCFKGDxWc/CFZ010DpUW1FogbTn4WZJUqWMTKXkdKTIUpJIDZQoKLVD5+MBabS7brUlPu5okkFy8v3iSTvCg4PFyPJ4pkdpsWp8uLQP8A+TAkC4ZJL0384rMZOkpSFyp+KUoNQySlLE96pVuevDR3iGNtT0ugKnNU1TqeBG/nAW0rFY2csFeKmZUv3kUKbj4QASLR1j2byFy8GoTVKUr3qi5N3Sg6xx/B7XnfiVOFLiUk0Hlwv9Y637Np6jhCVuT7xTZ0hJZk0ZMBzb2xTFJ2gW/upYNSSQCosd8c3Hm/HreY6N7ZnG0MzFvdSnIO/P4CMFiZYY5SBlapucxrw3ecAUkuN+4eHyeEJSXIe4cgfcQDLUL00Ony5ekWGCkp7pJDvmLg2az+HqN0AiVJyMUnrnz6MEiQxNnqRyN7N0I2UnYUhYFMoUXDEu3GHv3XktrvNgKV5/rAY4JYFxdmJ8t9resOpUDQgUdmTTr7xskdlpZuk0sd448ecPS+zcpJbI+bebDq/KAyLuwBAYOxceVSK7+ESEhQ3KbQlxusGMbOV2dk5WyM9nLh7+B4cIkYTZctKSCnMlP9VTV94qA/rwgMnhdszU3TRtCWb/yi72f2nUzKQsm9C6QOR4U3RZzcGgWlitiLUr076w5h5RdmSHuRvbTdSnhAMYfaq1tlXMRloxlgu/qG9XhsKnqHexBTvTlygeINOuMW8mqnVbWvw8b2tD8zFBjrVsrMfQ/OAzuGTiULKhiwsOTlKcydx/Fo29xWH8ZtCbb3koC51J3tnV+kDaexZUz40TSRuUUlmYiprTk8Vn7nS0AkKW5IuxYPplLg1/MQErGiYae+SkmjAjMrzJs70pQUhifh56viWSHYt7sUruFA+kSE7MCEnKFAP8YXlWQS/wARL8xw1iSnGqz5RIKwaOXyuxu43wFJidmTGcKmUBssAG24XJMMS8FMScyJihTKVZ2sD3XCagNb8o1c3ZCpigStSGDsjKG3llULtqPKGsFsFcp1JVMIUQVJUygGeqACAFG5Z08KQGelYRQAdIJJ/EApR31UBvt87RaYCchZKR7oqsWQKNxYA+Dw9jdlZ8y1yagWJJCjpTKSFDeHsIp04qelRySpdQcqE5Tk40AJIJ1084C9mheUGhQXLgU3UY+nGMxtbassZgVzGBAIFAd5AIrXduEbXYUuapH8ckL1BCQNHbL+lYr+1PZf9oyjNla50HrTrWA59iNoSlfD7zgPeBNTZwxDCmu+IcvahCqKW73C7t4GtYs9o9jp8kLJHdDsaOweviKeEZ6Ymo8mY0OooOEBYS+0MwAstf8AqK9aV9IdV2mmEjMp7/jUxFg4BrEH+z5jj+GWozg6b9GYRCKP8Ia/kTAXsvtrNSfhSeBUtjr/AFaXgK7bTibJGtHFDRn0sOMUBlGvdt4N4QiYkg1DcG+b8PnAWM3tNiFGk1YroW9QBEmX2vnD8dakuAx3Bor8NsdajYhw9WT5Elt0WeH7MO2YHMb7melreMAz+9M43L3LChJI4R2r2Q45U3Z4KqETVi92yl//AG9I5MNmpSoBUnK7fEzc3vW8dn9muGSMEQgBKfero2rJe3IjwgOb+2RKf7TZQBPupfL8fLhGFMshg9H/AKaOxtw4cY2HtnmH+0zVmlSr/wDfGMlz3SKDTWvgHp+kAWLcAM7Et5Af7iIn9n8GFglRLAszULB7+b8oa/ZVKllpaicz0DgpbhbSLbZuyCyczpVdTUqSdPCA0EvEKsKNuHzMOy1OzGn+H5U8biKxOzKUUtX/AHUH5MKMftFpg5BAckgvQG1vPdeAkJUWzE00Io4NaN5E7hD0pTlgxp+dAePV4aluKkk0uwpXeerw9JUQTRvAF99q6/OAnLoza6AeNAOqQcoPraj2JPB/HyiKTRW+jaZefCKybtxSV5EsSeNQ1akOCqh5PvgNGFhLPT5g8na/yg1qSRXKGs9Tfw4xm5e1Zg+KUSW1UACqoLU5Xaj0huR2hUshKgQpyKAlRVZgwpQwGuUpkKypD3rRy4Z305RU4jEziklCEghg11kghyDmbKQKO3rEPDbYU4ckUJcmtDqd1qxORiQQc5BAFMuY94XCmr14wFZM2timHcYFndXda3eCSVA2sT60Y/eWalgwKgxIY94EP3SKEeekaBExFGOUcc1L0Ysa08YRMxUsMpVSQQ4SoENVsrUF93jAV6+0YVUpXRJPeDBQHD4qa0sIVg+0cs0KkJLlh8QfUEpcA6NSIciViAomWJZCzQqYKAvUBKXDUZzZ4el7BVMf9qfMD3SgkZlG1A9vCAvJWJcjvObuXoNW4H6WiT+3plhyosaDMW+JmNeqxnsLszKtXu1zBplUtRJNBYuNdREtOyn+OYVg0ejAg7wBXuiAu8RiHBBWtL+DNruO5vtByEhKQxJy6tVhSsVPuMg7pIfcLlge676Ewk4sgE1JNg9DxowEBe/tSAlLl7uddd4t9Xs0NrxaQbEvcs1G1tFIJpYOGZzy828m3w2uZYgsD5NvLmziwD2gLLFoQt6KyEMwNGtRq1vU7vHJ47s8jfMVoASgDgPheu+nrF6mcmjCtXL0OpbfzNfQwha0u/d5Esd+tteMBkMV2fWEdwBgS5cB690AO1BqRV4hSdgTD8WUOfxB9HJa5bhujaJnhu4HaoF2BswBrekQztFJNAAzjlbQuXDcbwFPh9kIQAciMxoouxD7goZQCNA0Km7JkivugkhnDBqEM6aXfhpEubNSqhJzODw3k3ceG6GVzgGF2O8nxqabqQEfFSEiiUXsS3dFQw3UdhpAVImj4UjLRipXe4FhcNuaFLxj0zDmWBYDeKWF784g7S20EhksVXDWF3OaxcdCAkz8VlCTnypD1Jd9XFDSpDONY6z7HsZ7zZ5IcgTlgOSaAIOgG+PPeJxy5hdR5AUA5CwjvPsOT/w01vOmW/yy4DH+1LAhe08yk0EqUBo3xXahjNp2VKU5UlL+IfdRN7+gjV+1En9v0/lovStRzMZtE1zQm/JlMx05+viDqMKGZGVhTunhrvuIXJw66nOw3s58OnBEElVDXiaino7tSHCoEEUc0OY9V4QD0nDXdW57Cg0DdXiZKQEvSgsblvG9W84gS1Ad0OSacCA+/wAfOJVXSMgY/ESWYmnz3brwFmgDKKkpYcC4cO3HiIQvDt8JBs+5Jp46673iAMSp7BnNiRTwF3PhC5YuXUQahx9U0PjATcRMyJcgHfoQwLU3mI+H2zLIIQSk108+BDa84amznbL3S9wSX4sA5puBZ4ax80hJaYkHUZviS7FnsWrUU1GsA7icCZiyFKTYhyA4oKNaE7J2BlWCXapIIarlrgghiNeEQpeJKEsmYwJLd0Puunz43idIlggZpiSCCQFOpRDaMw3UYwFnhdkyyk91KhUkGjEPWn2h2Xs6W6VUUXYkG25zfTwe26JhZYSAEEAqeq70bUDp4WnGrJXLU6GDgAlWZmqCp+vQJCshCkqEvV6CovqxbXwii2pteWmkoS5yXU9VqUCA7uSxG7xi1nJyJGZCXIYBQcKU34gA7Hl4RQ4nEYhAGTChsxVmCSQ7XBJp4wDGF7XrAKcg0y5SQ3Cr89I0WA7RqWAmZIXLCgQlnINQS9AQ/wBYr+z6FKM2ZNC0kA/F3UgiwTS7a3PKLHFyigEAULVQbgNRyBqKj9YCwkzylOm/h61swflDMrEXKnTkfcSWFDSr08fSK1D5hlUCAWdwljZiS58qVMMYnawSlIQTc95OoHz68QnL2gkqGRyRVyGY69cHiNicfev/AKsU0q2m6tb+MQ5W0lKewJ4KdR3U/E7+O6EFRUHWCGS7EXS/eNd32gFYrahDtdxZgaOWPXhDKMco0BDcdADxhpMtzwbcXdmNxcuIm4bAJyN8IqXU73retCR5mAjTcU34id2iaXGlasGg5s8ljQmtSS+97V0ib+xIFCQDSpYbt77hDyJaCCo5CxYkjW2pP5CAhe+mH/uOpZrb67/OGZyZigVJyuQAwrSigx4A2izTiBk7qksm4SwJN2fWm82HKKrG7XSlLzDvYC5NGYjVyaesBHmS2/CDq1HA4vZ6h98RcbtJEsnN8Q0uXuzeOsVWN2/MW6UlhWgNWFQL05RVzLh6E1IgJOJ2mpRYDKmzDdVnO6IxmAkeXj4w3fSEmAXKmsLA3q1X4R6C9hZ/4XznTPkgR566/WPQnsOJGy7P/GmacEdeMBlfakD+3mtpcoM/AnSrVjKykl3Gp508eqR0Xt32MxOIxapsqWFoUlABzJFgAaFtYzqPZ3j3pJcJBvMlt4EEb6QFFktmJo70oKWpYW84fSteZgXqzNY76/fwi3HYDHivuTr/AMyWS1xro8Gewe0D/wAk1DVWg+gPy3QFUqeSXADAh2OQlmL0Jrpxh2VMUNQGLjXffwMWH7i4+g9wQdap42Ob15RIk9jccXKpC3o1U6f927l4wEJIylqEihZnNb7n++kLTPI0UkBzokJFdL/WJMvsjjnDYcgA3JBN30OnVoV+6GMSaSFkBtBuFqwFYZ7AGoDF8rXDAXt1wiCpQVcOTqlvnXk8aE9kcYRXDzNWoN7tU2O6Gf3LxYd5Uw6/Cw+e+Aq5CAxASqhGrcKhq3ieSQMrkAj8TXYWFKAvSJP7tYr/AKead7JartppzEKTsbFCpw04UbupNWNLOK9boBmRiCoKByqIqHD23UobV+0PSAUpIzEPo5KSxZgUtz8BeIp2Pjavh51S5ABPja7mLDDbGn5f5U9IL0IUTQuKaDiB4QDclZbKCAVA1DJHK4UaEeRiVNmzcpKJiMuiSAaPW968BDCdi4lRP8GYGF1IUA9QDv8ADiIkytiTkjL7maKF+6bO7AF6dcgqE46eFOCom3wppc3LsflSFDBzVDP726XuSWD6OAAOIi8k7FmhNJSg4sEEVAYUA1374bX2fnKUlSkLbTuLcHjvEBlsShiSSZluHepejG51JiAJZJJIpqwOu/nvjaL2JPUtzKmBNaBBZnYC1Cz9XanbKmC8qZmcV92pm3ApBtfd84DPjE/ww6bO1QHo7F7iusNKn0y1rdiGDjcBZ+O+Lz+wcQQ3uVAPXMhYJOlhb7cIYk9nsQ7KSsaZRLUBWzEpqwMBVBSR3QHt/UTwBNrc9YZnd6gLGu8CtNbNpSLpWxZoHelTFEf4DpVnbfrEIbImg/At2p/DVTL/ANrEwFWmTlJdWZnsLM4538KQclCR3it3zVIA04eVX1he0ElH/KmE/wD1kmrmpAcDTwikxaZ66KlrYaZFb3gJOJ26UpyIIane1+x8YpcRiSsqUbvfVtPGH07NmkH+GsbhkUPVoUjZsxv5cwafApjzYGAgu/XVfvCFqILvE2Xs2Y38tdN6D52purDSNnzLCXMf/Id/KAilRf1g015+fQh5eDX/AEKG90mluHTwRw6tUqG/ukNv0aAZmKrHoT2KU2Wkgs82bR/8o+hjz6ZR3ejfPSPRHsXT/wAKQ4b+JN3j8UBb4/bk2XMm/wDx1rQFBMtKErK1BkkrzAFGUuoBNC6K3oud2kUnKFYWdU0AS5NQDazOFF/1usarKCRBTSzcj84CkxnabJKQtOHmqKwSxR/SQDYO5dw7OEmohzaHaYSc4MmaooLHIlyXSFhq1ew5HdF0bPr+sHMoCz/CDfVoChPakUSZE4EqCWZN1KyPQsz66mkRF9tkIUypE1Pdzv3dH/xUHw+Kq2MatPw+H0MJWaHrUwGdldtZRd5U0JDMSlIBdQTqvfvvapIBXL7aSfee7KZgcpYlIZ1d8C9sjG7l2Z7X8wUfdWFpT1/5faApJ3ahAmTpYlqPuJcxarBzLd0i+oDEtQuxF2F9rJaVZZsuYFgOUhJUAcudnISScjGwvR4vc5Yni0LyuK8YDPI7Y4bvHvjKvITkNCOT0vUPY+Im9rcOhJU6lJDEgJNBmCakhhUvR6CLxCRWm/5n7CCTISxGVLbsoa72bfAQdrbalYeSqauyMrgXdZGVgWDsX5Awyrtbh0qKSskh7IUxAIQ7sxGYhIOpMW0xIymllU9YZGHQx7idR8ItWlrQEPE9oJaEoWy1BQUzJ/pUEkFyGIKtdyjpDWA7WSJykpl5lZiU2ADhAmOQ+YBiAS1DTc9qMIg9woSU1GUpDM25mhs4RBKVlCCsGisozB6FizigA5AQEgpD2t66QCq1G64wtI+f1ghcdb4AZd0FLGn14/KBoDCVfD1uf5wCiGYfnxgwnr6Qspf1+sNpFuI+/wBoBYTUF4Mg7v1htau6fCFTqM2o+sABzr08JKH6OsBOvhCgmrcfqYBsptXoQaRR3qLa/nvgIFH4D5Qcu58YAV8NCC1d8KU/GnGAkX5/aG1LPz9YBxKTdzW9T1aAuULmo+94NWvOFkWgI/uBqE9fOFoSE8L6UqXo0FJ+v1hSDXrhAf/Z"/>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162" name="Google Shape;162;p7" descr="data:image/jpeg;base64,/9j/4AAQSkZJRgABAQAAAQABAAD/2wCEAAkGBhQSERUUExQWFRUWGRoaGBgXGR0YGBgYGhoaGBkdHBsXHyYeHRojGhoYHy8gIycpLSwsGB4xNTAqNSYrLCkBCQoKBQUFDQUFDSkYEhgpKSkpKSkpKSkpKSkpKSkpKSkpKSkpKSkpKSkpKSkpKSkpKSkpKSkpKSkpKSkpKSkpKf/AABEIALsBDgMBIgACEQEDEQH/xAAcAAAABwEBAAAAAAAAAAAAAAAAAQIDBAUGBwj/xABGEAABAgQDBQUGAwUGBgIDAAABAhEAAyExBBJBBVFhcfAGIoGRoQcTMrHB0ULh8RQWIzNSFVNicpPSJUNUgpKiJHM0Y4P/xAAUAQEAAAAAAAAAAAAAAAAAAAAA/8QAFBEBAAAAAAAAAAAAAAAAAAAAAP/aAAwDAQACEQMRAD8A657vRh+VYUiUz35bvOEldQODmnW6HPetXqv6QBiW1GghLDcoFeuuMLb5QDapY47vLr0gyilRTr6wv0hOfnz1+1vlAJyDR4Vk8TaAKwKa0+XHhAEQDpzgCWN0LHXQgtOr8RAI90OuEEUg6X6+kOePXXzg4BlSQ9iePX1hYlhrdc4UGgMD+cA2mWNxghK+sLCeXFoNn0twgE+5bT8oBRYP1o8Ky16aDB4enW+AbEoPrBDx8xz5w4BAZ927r0gGjKTqN+j+sAYZO63DQteH2pv8ISDRtYBlWHG59NIJeFT/AEg8WH2iQ0J6+14CPM2XKVeWg8ChPyaGzseR/cSf9NH1TE3jBptvaArzsWRrIk/6aPtA/sLD/wBxJp/+pH0Ty8onqTp1aFZbUgIB2Jh/+nku390j/bDf9iSP7iU9390huVosgKXvBN1w+sBB/siQ38iV/pI/2whWwsOxfDyfCUj/AGxYTEOerwojq3QgKtXZ/Df9NJ/0pfD/AAwkdmcN/wBPJ/0kf7YtgmCSgbq6wDU4sRc00vxMJKwTbl1rCcWqqeXXOkJNrh3vd+vpAPerfp4/lDj35Dwhj3303QcpVN7dPXWAdSfQ8KdfWDKOt/TwQ3Pygndy8AojrfAmceuqQoB4ICvVIAJG/wC/RhaEw0bUO+DAo79ePKAUpXhx8IRl506vrAN4D05fWAcHjCdPPrlCAbH86cet0OAPAERBhNIIDw5wptIAkhjBADxg81HggNIAwd/WsAHz1gK665wHgCS2t4NIHXygZgBBBXi0ABU69flBs/D9YSQ2jdfN4BOnX5GANQFdPvBBm8NerwafKkKLa9HfACA0JKh4nSFZYADqvTQkgHrrhCiW8NICuvOAJRHWnnBEaQbtCSf1gADpWvTUgwjTrz61gEj7H9IEtYDkwEfE3DbvytaGVAVYUh3Gp7w5fXSGSS1L09TxppAOFJ5Dfv8AzhxNBT7U6+sNBfk/Xy84W7V138uXjAPOwb5/flAAfl1pBBT+PyMEpZ489/VYBeaBl64aQQJevOvpAJO6AUC17PBp5dCEJPPr8vrACutN0Aul4QC/jZq9aQZDW60rBpHXVYAJgwinX6QQV4wadaNz+kASU9P035w4EwkJ3uID06tAHXhCD5woGu7SEJNz4VgFkdfpBH6b+jACjpBFVtevOAWpMED84AL+OhgtYA25wQN4CS9oBLdecAEpI6vAB4cYOr+b9dWgBXlAAKc2trClGkIDdboNR4U86v8AeANIoIAVvg9IQlbuWgAC4dvPhS3GAUwFN0YNXj19IBLuafOFSxX7QlQbW3j5QduEBBx8xlAXcGrfKGpLc2sb33Xin7X9o5OGWkTJmV0gsKliojQQxhO08laXROl7gHAI30LFvygNC2rvu/PzEOg0bxDj890Zqb2skSwCqYlqAEFzdqhPK9oUrtrhiofx5dNXI4jSouHfdd4DTBYAvTdevz8oB6B8/v5xQK7YYYMPfo7xaigrxcOw5iF4btFh1BxPl3Z8w8A5tAX3G8GF+b8Iz0/tdh0ik1Kv8necUOltNaxVq9oskOci9WJYG/PlAbNJ4ddPA96KNU+dOhGQR7RJH9My9wBa5PL1rDkrt5hypQ7zaFnenPujhygNeDWDT8j6feMsnt7h7ZlDjlOsQ8T7TJGYBIUreT3QB41e1IDa5xo4v5QQPh1+fpGAm+0mvdlgkAH4i4s34dz05QzN9pSy+VCBuqS/iWpAdHz8IMzXNnjlmI7czxXOSDolPLVhod8Q8R2vmrW4Wre7sK8RYQHWyrdv50hKplbPX77uEccxfaWaae9VUaE/PlEY7amk1JDgm7UpxpAdpmYhIYEs5YXL3amkKlzgbF66VHpHEV7UW1VKHi3dH0c+usTsFtgpylTsKs7WoKD8qvuoHZwaAwq3XyjlkjtPNkrJzKY/hUrNoGvanK8XqfaEkp/lqzDi4za2rAbQqA+bQZVGCX22mLt3QLMkKBJu7/LjEZHbKb8RUlQJcd19WAa4IAteA6Io11574PNo/r8uEYhPbsqSe4kqDUzM4JagI9Hehhxfb5ykpl0JY5iPCotThfdWA2KTXq0L8zyjIq7bpAdUtVf6SFJPjSHJHbiWWKkrSDRyx9AXPMDXhAapKiza9NBLUxHQjMDt/hs5S6tA4QWF+D05Q/g+2WHUQBMYqs6SA+4kjVv0gNAVeP6tCc19fp+UM+/seTtVh+sGJuup3B26+sA6hVN2niYUgE8/OIyFuavrEnDKdMBxX22OcZLymvuB3Toy11rpX0jC4VanLFrUIDE+B0rXjxaOie2PZS1YpE0BPu0ykAlZYA516m1WresZLAdk8ROkGchCVpCmBCnJOtU8qn1pAVCcWpL/AAjLrlNSdNwI3ndE4pmJTmyhQoA1vkw8R5wa+z+IaskuaO9+B367jA/s6dLI7pTmNiQEkBtFEPcGj3gIqZszMAzcbAigdz+HjwgS8cpwW7rXBFa0vfc0W0zZ00IcyZiS+iu6XYi5cWNoZXsWYpyZK0mtQA13qBS2obxgGf2+YWGU0oQzvrvFWaBI2h+E0dg7caaVerQvCbOmIvJMwKFUrTUMXdKxVJFO8NN7xYT5JRlIlzlGzKR/ESAxDL+GYmpDEAjg8BXpxti9LsS/XOHf2tSSz8BWnnEuXMUlwlK2BfKZRy95izXHMGNj2O7KS5iBPmIdZKqMwSyiDlFgK3u0BnNk9l8RiWL5EaqUGUrewNr3V62iVtXshPlh5Kys7lAe9ZjYih3sd0dQThQkNblCZslNXFW5F+ngOILXMBIUjKzOC4NGBdJ73Ku+sSVS1OCllpJyuksddSBW1G32YP0btDsGVO7pYkWILKtuF6jdGBxfZzFSVE5U5jdSSyiKaEEHQkQDX7LMCaprSgbeAwcuw366CrwglQByhT1sCSyW0FQ4sPPfEs4ecASZCmcklJBJDWFKV0dn3Wiwl7LWEpmTlS5AU1VEZ+RUogH/AC1FOEBnpgUNCHBFEnQc60gJxLvmJBvapYVqerRtJHZaRNRmCzO/xFbseBSQPKIuJ2egH3fv0uKZJqkqVawLhYqbObwGUWpwXZ6XuK1vT8TC3rEmVMFgtLFgHbeS/CLHESlYdZzoXwUge8o/Ehn7rO8VU7aGHUSCoo1/l3Z2qka2bjAWOH2YuYSWdCQHUE5i7tUigiYMElKglKipTUSE5lHdawFB84rMDtlJlnDoxQAnFCVgoJUXIGVKmDaaE8Y6lsnYUqQMqAkGxs5GhJNTpAZbAdiZk1QM1ZSP6E/EQzd5eldE+cTMf2JlMPdp93p3WD6d4G6o2QALB+YDCltK74EyQCkghxrw3QHItqdnZ8o91ZAqX0L6UqGrcG5rFMraExOXOHDu473q7M/HWO2T8AFOPiprXwazRltudlBNSsykhMwuUkAMo6hSbGm8cjAY3ATgs91YU4oUl23PuegdiKC0PqlTmPcBzVCqKJHCurvTdEU9icVmJQkJI/oUeOhJaoMPSNm4yWBmkKXlcuG+vIP5wECXMmZ3LuW/xfpZrlqQ4uaoAlWZKXY5izgvfSz+UWcvFlJOfDTQ1O6Bbk/LVn84VNxkgkOJyKAkmW9H/EwYh3gKeTthQ+CckB2+IgPatqRPwe1J6yFe9Aq75iUsK2FPGkRdo7N2fONV+5OhSkpc8UqDW3XaK47HVKDSp0ueFE5cqglXHukuTQfnAX69t4grAVMcG4C7Cz95nLB/Bo6J7NMUteEUpWb+aQM9ynKmvnHDBPUlX8UKTUuSGJ3uD947T7Jl5sEtiS05QcgOe6i4HzgJftHwq5mBnJQgzFKSkBKXKj30mgF6CKn2bq9zhpeGmAonfxF+7VRWXO77hVVLOKh4ve0XaZOHmZTmUcoUwbUqGpEYTaHaEK2lJny0MBLKJvwguXyl3qQAQ1qiA6LtDHy5EtUyYoJQgOTQhhQ+PhujlfbLtThsYcOqWS8lRKs6WcFSCcrcEw32u9pUwheHTlyrQyiod5lgg/CWcA6xgsOtIQSwVWlKk0YawHoDs/22wWMmGXJJKwCe+ggHUgE0KgKn6xb7RwwMmYkJclCqU/pIFNTHCeym004dWIxHvEhaEHIgulyoCoo1y1KhzHVuyvadWJke8UpCSxGUOSGf4iaE6sBQEQDns52N7rBITNQULzLosMqppfRq9CNPMwiHHdS1K6t9Iwsz2tYNBCcylGwypIbeTwhafazhCGSpWl0qq4FmD+bQD3YHZ6XxnvE2xCmzVbVg5oA4LcY1KpQBypAbhparaRyvs/7QcuPxau8JExyE5TSYAhLkAUJZTk8I2mC7WJnd5igkWN9R5U8oDR18PDiNY577Wpbow5P97rqTbrjGvRteXl/EDdsqvtELGTZE1hNRnIdgpBLMXcOOVYDL7JCRtnELNCJZe1hlenK/hDftJ7RqCMLOws5pcwLqLKDpAooPdx4xJ7XCT+z4hUpAE5aCMwSQtQJcjNTQEkPWMedpTV4aUkqeWJAOQgf8tagaaOA4N3TAdB7H7cSrIJ+JSr+AZsxKkpZPeCXzN8LOWNaxOXIwWOTMlkCYlC2NWFNQUqqh3BI1SRoY41gsfNUmYHJdBYPpcAsdDl+sXfZ3aipBnFcwBQORLmgTmWtTVoMxJ8eMBvNgY/By8NNOH7qZZWVJCnVmFAxUWOZg1axX4nZmCWV4yaioWAFlVVNlAUMpy35/CqOeYDaIRhZyQppkxaBwIQrMHbi/pFfLxmaUpK1EsoZRVgHUqzteulzAeicFgEZWUlBNHBq3Dz+cZTZuFlYnaM4MFyPdIKEVygkDMWNc178YqJHa0jBJTJOdbJCmClZaZas5ZzR4zfYftMrDzwZmUIyFCipwQEmiQB+JyLtYwHRNvdjMMleHmS0BChOligdwS9XevdvxMZfasr/j8kvXOgniWUBCtu9tv2jH4aXKWoS0LS4NErVmCQoMTmoWf0jafunh14gYlWb3oIILkClRzH30gMV2HQ22Jw3pmEB2bMUkD6+MdYQsAV9fF4odkdkMPInGfLze8UlSSSqheppbdF0r4tDpw518YBaki2u703awEIBNb3pcQy/zN31G6HZV2BoNPCkBR9kcClOK2iwAJnIcAMKoc+JJJiT2sw7HChJI/wDlSgWJDpJOYFri9DFpgsEiUuZMQC805lOXdQDBhpSkOYzDS5uTP3ihYWljZaLGnEwFb2nw6U4LEKR3SJa1BSHCkqAJBBFmLQztbApGCmrSAFiQpQVqFCWS9b1Ai7xSUrQqWuqVDKRvBo0NTMOgoMsh0LSUlNfgIKSPIwFLtjYcr3KV5BmKpIJYVzTJaVcGZShFR2i7IYb3qBkQgGVPUSQCypYQUkHRnUP0jYzEoWkJUO6Mp4JyqBHkQC/KKftbMQqSe6FK7yUggmixUEWAJCXezQHFu0uxFyEygqZnEyYUJLJQxdi70uTutHZfZzsI4XCKlrUVEzVKDgUBCaU04xgcNjJsyWhE+VL953whJQFfD3QWUSQ1CDYh9xjovYSfNVhs03KFZy4QygmiaOCbF/tAcx9sW0MmPAY/ykVdm7y9IxC9vOkgAgnU3DetqRp/bO6tpBqtIl8WDrO6hjn6lakfOlKPASksamp89L/lFz2ekSJoVKnzVpCsoSUBNCTdRIcgEBwN8UEtVKFuL3c2eDQu+VwoEM1/TxgNmezQwSyueEzkEBUlYTRVdyjRQYBi9C4jS4LHpkSAlbpzFanH9KCSTTl4uI5dh8dNWEy80wh6JcsDvZ2GtY0eM2iSUS0KCsuHyp7wDlRAJBdhQa1gNPJ7RyAR35b3fKAeIbfreHJvaKU5AmIYf0qSDvehZvOMJK2RNXcFqMcyCN4PxCHv3amaZd/xpcO/+JvXWA0uxsaJOJnrCgUzsqkn4ioklSrXGZR3fONBhsetau61bdxrcT47ow2D7LTHrkB1ymXrXUu/AcY1mytllCMqsyqV7wBpdsiR5esBZqngs6Sk/wD1pNKFn8eNolIwJKk9wFVnEsW3jn4xTfuhIUR3CKu6Trd+8DUVi5wezgEj+JMo34jzNGp5QCJ+zZqkqAYZnqxYXu1IzqewuJTLQhEyWkpQpBJSogguaBRoKm143EuSCGK18ak+usPplpGpLPciteFdN0BhsF7NZiZiHmjIAkLQEqBWyWLl6O1W3RopPYzDN/JSXu73po/z3xeiYBTw84VMxKQHKmq2vLTWnzgMjtn2cyFIUJclKVkFlJdRSTV++oAva+ojEYn2dYpKT3QKuCsoGvA8q7zHYBtVG9W6xf0vvitxm0iQQlaAou2dqB7U4P8AMmA57sfZGIw6MoUZZJ75SqW+Ut8Jdwaahor8V2dUmYWWv3alEglAzD/N36k7/lGy2xtdaUnLiZJJvkle8J1b4qUDRUr22VkpSlMxRq5kedc7gPYnSAHZqSJE58wKGUll+6q/w5g5ZtGL8o18jbEpADENwWG3aK9IxB2hMHx4fDU1UhSeJZuEGna7H/8AHwwAd6lyNwfhrp4wG5xHaCUw7+VzotPP+rrSCxHahDsJhBA4KFbUz3c76Rhj2gSEv+xoy1qH9MyOPpEc9q5ObvYUANoUmv8A43r6QG8PaRNvfpenxAkCv+FbGmsIR2iykNPlqZnBKxVhep58DHNsTt2SbS24ZU8tCNPnFdL2mCSwv/Sw+n2gO1yu16SkAzJCVVfvFQZxvArZ7w5L7UoDlU6UeKQQwrq5pa0clwe25CWzonqNnQpLaGxTu04xeYHtHgFMDhcSsjUFydLU8hAbub2sQl2mAk2SCKsHpR/OK2b26TVisgXzOXrwAALNSM9itp7OCFKGDxWc/CFZ010DpUW1FogbTn4WZJUqWMTKXkdKTIUpJIDZQoKLVD5+MBabS7brUlPu5okkFy8v3iSTvCg4PFyPJ4pkdpsWp8uLQP8A+TAkC4ZJL0384rMZOkpSFyp+KUoNQySlLE96pVuevDR3iGNtT0ugKnNU1TqeBG/nAW0rFY2csFeKmZUv3kUKbj4QASLR1j2byFy8GoTVKUr3qi5N3Sg6xx/B7XnfiVOFLiUk0Hlwv9Y637Np6jhCVuT7xTZ0hJZk0ZMBzb2xTFJ2gW/upYNSSQCosd8c3Hm/HreY6N7ZnG0MzFvdSnIO/P4CMFiZYY5SBlapucxrw3ecAUkuN+4eHyeEJSXIe4cgfcQDLUL00Ony5ekWGCkp7pJDvmLg2az+HqN0AiVJyMUnrnz6MEiQxNnqRyN7N0I2UnYUhYFMoUXDEu3GHv3XktrvNgKV5/rAY4JYFxdmJ8t9resOpUDQgUdmTTr7xskdlpZuk0sd448ecPS+zcpJbI+bebDq/KAyLuwBAYOxceVSK7+ESEhQ3KbQlxusGMbOV2dk5WyM9nLh7+B4cIkYTZctKSCnMlP9VTV94qA/rwgMnhdszU3TRtCWb/yi72f2nUzKQsm9C6QOR4U3RZzcGgWlitiLUr076w5h5RdmSHuRvbTdSnhAMYfaq1tlXMRloxlgu/qG9XhsKnqHexBTvTlygeINOuMW8mqnVbWvw8b2tD8zFBjrVsrMfQ/OAzuGTiULKhiwsOTlKcydx/Fo29xWH8ZtCbb3koC51J3tnV+kDaexZUz40TSRuUUlmYiprTk8Vn7nS0AkKW5IuxYPplLg1/MQErGiYae+SkmjAjMrzJs70pQUhifh56viWSHYt7sUruFA+kSE7MCEnKFAP8YXlWQS/wARL8xw1iSnGqz5RIKwaOXyuxu43wFJidmTGcKmUBssAG24XJMMS8FMScyJihTKVZ2sD3XCagNb8o1c3ZCpigStSGDsjKG3llULtqPKGsFsFcp1JVMIUQVJUygGeqACAFG5Z08KQGelYRQAdIJJ/EApR31UBvt87RaYCchZKR7oqsWQKNxYA+Dw9jdlZ8y1yagWJJCjpTKSFDeHsIp04qelRySpdQcqE5Tk40AJIJ1084C9mheUGhQXLgU3UY+nGMxtbassZgVzGBAIFAd5AIrXduEbXYUuapH8ckL1BCQNHbL+lYr+1PZf9oyjNla50HrTrWA59iNoSlfD7zgPeBNTZwxDCmu+IcvahCqKW73C7t4GtYs9o9jp8kLJHdDsaOweviKeEZ6Ymo8mY0OooOEBYS+0MwAstf8AqK9aV9IdV2mmEjMp7/jUxFg4BrEH+z5jj+GWozg6b9GYRCKP8Ia/kTAXsvtrNSfhSeBUtjr/AFaXgK7bTibJGtHFDRn0sOMUBlGvdt4N4QiYkg1DcG+b8PnAWM3tNiFGk1YroW9QBEmX2vnD8dakuAx3Bor8NsdajYhw9WT5Elt0WeH7MO2YHMb7melreMAz+9M43L3LChJI4R2r2Q45U3Z4KqETVi92yl//AG9I5MNmpSoBUnK7fEzc3vW8dn9muGSMEQgBKfero2rJe3IjwgOb+2RKf7TZQBPupfL8fLhGFMshg9H/AKaOxtw4cY2HtnmH+0zVmlSr/wDfGMlz3SKDTWvgHp+kAWLcAM7Et5Af7iIn9n8GFglRLAszULB7+b8oa/ZVKllpaicz0DgpbhbSLbZuyCyczpVdTUqSdPCA0EvEKsKNuHzMOy1OzGn+H5U8biKxOzKUUtX/AHUH5MKMftFpg5BAckgvQG1vPdeAkJUWzE00Io4NaN5E7hD0pTlgxp+dAePV4aluKkk0uwpXeerw9JUQTRvAF99q6/OAnLoza6AeNAOqQcoPraj2JPB/HyiKTRW+jaZefCKybtxSV5EsSeNQ1akOCqh5PvgNGFhLPT5g8na/yg1qSRXKGs9Tfw4xm5e1Zg+KUSW1UACqoLU5Xaj0huR2hUshKgQpyKAlRVZgwpQwGuUpkKypD3rRy4Z305RU4jEziklCEghg11kghyDmbKQKO3rEPDbYU4ckUJcmtDqd1qxORiQQc5BAFMuY94XCmr14wFZM2timHcYFndXda3eCSVA2sT60Y/eWalgwKgxIY94EP3SKEeekaBExFGOUcc1L0Ysa08YRMxUsMpVSQQ4SoENVsrUF93jAV6+0YVUpXRJPeDBQHD4qa0sIVg+0cs0KkJLlh8QfUEpcA6NSIciViAomWJZCzQqYKAvUBKXDUZzZ4el7BVMf9qfMD3SgkZlG1A9vCAvJWJcjvObuXoNW4H6WiT+3plhyosaDMW+JmNeqxnsLszKtXu1zBplUtRJNBYuNdREtOyn+OYVg0ejAg7wBXuiAu8RiHBBWtL+DNruO5vtByEhKQxJy6tVhSsVPuMg7pIfcLlge676Ewk4sgE1JNg9DxowEBe/tSAlLl7uddd4t9Xs0NrxaQbEvcs1G1tFIJpYOGZzy828m3w2uZYgsD5NvLmziwD2gLLFoQt6KyEMwNGtRq1vU7vHJ47s8jfMVoASgDgPheu+nrF6mcmjCtXL0OpbfzNfQwha0u/d5Esd+tteMBkMV2fWEdwBgS5cB690AO1BqRV4hSdgTD8WUOfxB9HJa5bhujaJnhu4HaoF2BswBrekQztFJNAAzjlbQuXDcbwFPh9kIQAciMxoouxD7goZQCNA0Km7JkivugkhnDBqEM6aXfhpEubNSqhJzODw3k3ceG6GVzgGF2O8nxqabqQEfFSEiiUXsS3dFQw3UdhpAVImj4UjLRipXe4FhcNuaFLxj0zDmWBYDeKWF784g7S20EhksVXDWF3OaxcdCAkz8VlCTnypD1Jd9XFDSpDONY6z7HsZ7zZ5IcgTlgOSaAIOgG+PPeJxy5hdR5AUA5CwjvPsOT/w01vOmW/yy4DH+1LAhe08yk0EqUBo3xXahjNp2VKU5UlL+IfdRN7+gjV+1En9v0/lovStRzMZtE1zQm/JlMx05+viDqMKGZGVhTunhrvuIXJw66nOw3s58OnBEElVDXiaino7tSHCoEEUc0OY9V4QD0nDXdW57Cg0DdXiZKQEvSgsblvG9W84gS1Ad0OSacCA+/wAfOJVXSMgY/ESWYmnz3brwFmgDKKkpYcC4cO3HiIQvDt8JBs+5Jp46673iAMSp7BnNiRTwF3PhC5YuXUQahx9U0PjATcRMyJcgHfoQwLU3mI+H2zLIIQSk108+BDa84amznbL3S9wSX4sA5puBZ4ax80hJaYkHUZviS7FnsWrUU1GsA7icCZiyFKTYhyA4oKNaE7J2BlWCXapIIarlrgghiNeEQpeJKEsmYwJLd0Puunz43idIlggZpiSCCQFOpRDaMw3UYwFnhdkyyk91KhUkGjEPWn2h2Xs6W6VUUXYkG25zfTwe26JhZYSAEEAqeq70bUDp4WnGrJXLU6GDgAlWZmqCp+vQJCshCkqEvV6CovqxbXwii2pteWmkoS5yXU9VqUCA7uSxG7xi1nJyJGZCXIYBQcKU34gA7Hl4RQ4nEYhAGTChsxVmCSQ7XBJp4wDGF7XrAKcg0y5SQ3Cr89I0WA7RqWAmZIXLCgQlnINQS9AQ/wBYr+z6FKM2ZNC0kA/F3UgiwTS7a3PKLHFyigEAULVQbgNRyBqKj9YCwkzylOm/h61swflDMrEXKnTkfcSWFDSr08fSK1D5hlUCAWdwljZiS58qVMMYnawSlIQTc95OoHz68QnL2gkqGRyRVyGY69cHiNicfev/AKsU0q2m6tb+MQ5W0lKewJ4KdR3U/E7+O6EFRUHWCGS7EXS/eNd32gFYrahDtdxZgaOWPXhDKMco0BDcdADxhpMtzwbcXdmNxcuIm4bAJyN8IqXU73retCR5mAjTcU34id2iaXGlasGg5s8ljQmtSS+97V0ib+xIFCQDSpYbt77hDyJaCCo5CxYkjW2pP5CAhe+mH/uOpZrb67/OGZyZigVJyuQAwrSigx4A2izTiBk7qksm4SwJN2fWm82HKKrG7XSlLzDvYC5NGYjVyaesBHmS2/CDq1HA4vZ6h98RcbtJEsnN8Q0uXuzeOsVWN2/MW6UlhWgNWFQL05RVzLh6E1IgJOJ2mpRYDKmzDdVnO6IxmAkeXj4w3fSEmAXKmsLA3q1X4R6C9hZ/4XznTPkgR566/WPQnsOJGy7P/GmacEdeMBlfakD+3mtpcoM/AnSrVjKykl3Gp508eqR0Xt32MxOIxapsqWFoUlABzJFgAaFtYzqPZ3j3pJcJBvMlt4EEb6QFFktmJo70oKWpYW84fSteZgXqzNY76/fwi3HYDHivuTr/AMyWS1xro8Gewe0D/wAk1DVWg+gPy3QFUqeSXADAh2OQlmL0Jrpxh2VMUNQGLjXffwMWH7i4+g9wQdap42Ob15RIk9jccXKpC3o1U6f927l4wEJIylqEihZnNb7n++kLTPI0UkBzokJFdL/WJMvsjjnDYcgA3JBN30OnVoV+6GMSaSFkBtBuFqwFYZ7AGoDF8rXDAXt1wiCpQVcOTqlvnXk8aE9kcYRXDzNWoN7tU2O6Gf3LxYd5Uw6/Cw+e+Aq5CAxASqhGrcKhq3ieSQMrkAj8TXYWFKAvSJP7tYr/AKead7JartppzEKTsbFCpw04UbupNWNLOK9boBmRiCoKByqIqHD23UobV+0PSAUpIzEPo5KSxZgUtz8BeIp2Pjavh51S5ABPja7mLDDbGn5f5U9IL0IUTQuKaDiB4QDclZbKCAVA1DJHK4UaEeRiVNmzcpKJiMuiSAaPW968BDCdi4lRP8GYGF1IUA9QDv8ADiIkytiTkjL7maKF+6bO7AF6dcgqE46eFOCom3wppc3LsflSFDBzVDP726XuSWD6OAAOIi8k7FmhNJSg4sEEVAYUA1374bX2fnKUlSkLbTuLcHjvEBlsShiSSZluHepejG51JiAJZJJIpqwOu/nvjaL2JPUtzKmBNaBBZnYC1Cz9XanbKmC8qZmcV92pm3ApBtfd84DPjE/ww6bO1QHo7F7iusNKn0y1rdiGDjcBZ+O+Lz+wcQQ3uVAPXMhYJOlhb7cIYk9nsQ7KSsaZRLUBWzEpqwMBVBSR3QHt/UTwBNrc9YZnd6gLGu8CtNbNpSLpWxZoHelTFEf4DpVnbfrEIbImg/At2p/DVTL/ANrEwFWmTlJdWZnsLM4538KQclCR3it3zVIA04eVX1he0ElH/KmE/wD1kmrmpAcDTwikxaZ66KlrYaZFb3gJOJ26UpyIIane1+x8YpcRiSsqUbvfVtPGH07NmkH+GsbhkUPVoUjZsxv5cwafApjzYGAgu/XVfvCFqILvE2Xs2Y38tdN6D52purDSNnzLCXMf/Id/KAilRf1g015+fQh5eDX/AEKG90mluHTwRw6tUqG/ukNv0aAZmKrHoT2KU2Wkgs82bR/8o+hjz6ZR3ejfPSPRHsXT/wAKQ4b+JN3j8UBb4/bk2XMm/wDx1rQFBMtKErK1BkkrzAFGUuoBNC6K3oud2kUnKFYWdU0AS5NQDazOFF/1usarKCRBTSzcj84CkxnabJKQtOHmqKwSxR/SQDYO5dw7OEmohzaHaYSc4MmaooLHIlyXSFhq1ew5HdF0bPr+sHMoCz/CDfVoChPakUSZE4EqCWZN1KyPQsz66mkRF9tkIUypE1Pdzv3dH/xUHw+Kq2MatPw+H0MJWaHrUwGdldtZRd5U0JDMSlIBdQTqvfvvapIBXL7aSfee7KZgcpYlIZ1d8C9sjG7l2Z7X8wUfdWFpT1/5faApJ3ahAmTpYlqPuJcxarBzLd0i+oDEtQuxF2F9rJaVZZsuYFgOUhJUAcudnISScjGwvR4vc5Yni0LyuK8YDPI7Y4bvHvjKvITkNCOT0vUPY+Im9rcOhJU6lJDEgJNBmCakhhUvR6CLxCRWm/5n7CCTISxGVLbsoa72bfAQdrbalYeSqauyMrgXdZGVgWDsX5Awyrtbh0qKSskh7IUxAIQ7sxGYhIOpMW0xIymllU9YZGHQx7idR8ItWlrQEPE9oJaEoWy1BQUzJ/pUEkFyGIKtdyjpDWA7WSJykpl5lZiU2ADhAmOQ+YBiAS1DTc9qMIg9woSU1GUpDM25mhs4RBKVlCCsGisozB6FizigA5AQEgpD2t66QCq1G64wtI+f1ghcdb4AZd0FLGn14/KBoDCVfD1uf5wCiGYfnxgwnr6Qspf1+sNpFuI+/wBoBYTUF4Mg7v1htau6fCFTqM2o+sABzr08JKH6OsBOvhCgmrcfqYBsptXoQaRR3qLa/nvgIFH4D5Qcu58YAV8NCC1d8KU/GnGAkX5/aG1LPz9YBxKTdzW9T1aAuULmo+94NWvOFkWgI/uBqE9fOFoSE8L6UqXo0FJ+v1hSDXrhAf/Z"/>
          <p:cNvSpPr/>
          <p:nvPr/>
        </p:nvSpPr>
        <p:spPr>
          <a:xfrm>
            <a:off x="612775" y="3127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pic>
        <p:nvPicPr>
          <p:cNvPr id="163" name="Google Shape;163;p7"/>
          <p:cNvPicPr preferRelativeResize="0"/>
          <p:nvPr/>
        </p:nvPicPr>
        <p:blipFill rotWithShape="1">
          <a:blip r:embed="rId6">
            <a:alphaModFix/>
          </a:blip>
          <a:srcRect/>
          <a:stretch/>
        </p:blipFill>
        <p:spPr>
          <a:xfrm>
            <a:off x="6948264" y="2098001"/>
            <a:ext cx="2024046" cy="1401839"/>
          </a:xfrm>
          <a:prstGeom prst="rect">
            <a:avLst/>
          </a:prstGeom>
          <a:noFill/>
          <a:ln>
            <a:noFill/>
          </a:ln>
        </p:spPr>
      </p:pic>
      <p:sp>
        <p:nvSpPr>
          <p:cNvPr id="164" name="Google Shape;164;p7"/>
          <p:cNvSpPr txBox="1"/>
          <p:nvPr/>
        </p:nvSpPr>
        <p:spPr>
          <a:xfrm>
            <a:off x="7384491" y="5977476"/>
            <a:ext cx="1284284" cy="398107"/>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ctr" rtl="0">
              <a:lnSpc>
                <a:spcPct val="100000"/>
              </a:lnSpc>
              <a:spcBef>
                <a:spcPts val="0"/>
              </a:spcBef>
              <a:spcAft>
                <a:spcPts val="0"/>
              </a:spcAft>
              <a:buClr>
                <a:schemeClr val="dk1"/>
              </a:buClr>
              <a:buSzPct val="100000"/>
              <a:buFont typeface="Arial"/>
              <a:buNone/>
            </a:pPr>
            <a:r>
              <a:rPr lang="it-IT" sz="1400" b="1" i="0" u="none" strike="noStrike" cap="none">
                <a:solidFill>
                  <a:schemeClr val="dk1"/>
                </a:solidFill>
                <a:latin typeface="Book Antiqua"/>
                <a:ea typeface="Book Antiqua"/>
                <a:cs typeface="Book Antiqua"/>
                <a:sym typeface="Book Antiqua"/>
              </a:rPr>
              <a:t>Le Fraschette (</a:t>
            </a:r>
            <a:r>
              <a:rPr lang="it-IT" sz="1200" b="1" i="0" u="none" strike="noStrike" cap="none">
                <a:solidFill>
                  <a:schemeClr val="dk1"/>
                </a:solidFill>
                <a:latin typeface="Book Antiqua"/>
                <a:ea typeface="Book Antiqua"/>
                <a:cs typeface="Book Antiqua"/>
                <a:sym typeface="Book Antiqua"/>
              </a:rPr>
              <a:t>Frosinone</a:t>
            </a:r>
            <a:r>
              <a:rPr lang="it-IT" sz="1400" b="1" i="0" u="none" strike="noStrike" cap="none">
                <a:solidFill>
                  <a:schemeClr val="dk1"/>
                </a:solidFill>
                <a:latin typeface="Book Antiqua"/>
                <a:ea typeface="Book Antiqua"/>
                <a:cs typeface="Book Antiqua"/>
                <a:sym typeface="Book Antiqua"/>
              </a:rPr>
              <a:t>)</a:t>
            </a:r>
            <a:endParaRPr sz="2400" b="1" i="0" u="none" strike="noStrike" cap="none">
              <a:solidFill>
                <a:schemeClr val="dk1"/>
              </a:solidFill>
              <a:latin typeface="Book Antiqua"/>
              <a:ea typeface="Book Antiqua"/>
              <a:cs typeface="Book Antiqua"/>
              <a:sym typeface="Book Antiqua"/>
            </a:endParaRPr>
          </a:p>
        </p:txBody>
      </p:sp>
      <p:pic>
        <p:nvPicPr>
          <p:cNvPr id="165" name="Google Shape;165;p7"/>
          <p:cNvPicPr preferRelativeResize="0"/>
          <p:nvPr/>
        </p:nvPicPr>
        <p:blipFill rotWithShape="1">
          <a:blip r:embed="rId7">
            <a:alphaModFix/>
          </a:blip>
          <a:srcRect/>
          <a:stretch/>
        </p:blipFill>
        <p:spPr>
          <a:xfrm>
            <a:off x="6882576" y="4653136"/>
            <a:ext cx="2065783" cy="1298645"/>
          </a:xfrm>
          <a:prstGeom prst="rect">
            <a:avLst/>
          </a:prstGeom>
          <a:noFill/>
          <a:ln>
            <a:noFill/>
          </a:ln>
        </p:spPr>
      </p:pic>
      <p:sp>
        <p:nvSpPr>
          <p:cNvPr id="166" name="Google Shape;166;p7"/>
          <p:cNvSpPr txBox="1"/>
          <p:nvPr/>
        </p:nvSpPr>
        <p:spPr>
          <a:xfrm>
            <a:off x="6948264" y="3573016"/>
            <a:ext cx="2024046" cy="398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it-IT" sz="1200" b="1" i="0" u="none" strike="noStrike" cap="none">
                <a:solidFill>
                  <a:schemeClr val="dk1"/>
                </a:solidFill>
                <a:latin typeface="Book Antiqua"/>
                <a:ea typeface="Book Antiqua"/>
                <a:cs typeface="Book Antiqua"/>
                <a:sym typeface="Book Antiqua"/>
              </a:rPr>
              <a:t>Ferramonti di Tarsia (</a:t>
            </a:r>
            <a:r>
              <a:rPr lang="it-IT" sz="1050" b="1" i="0" u="none" strike="noStrike" cap="none">
                <a:solidFill>
                  <a:schemeClr val="dk1"/>
                </a:solidFill>
                <a:latin typeface="Book Antiqua"/>
                <a:ea typeface="Book Antiqua"/>
                <a:cs typeface="Book Antiqua"/>
                <a:sym typeface="Book Antiqua"/>
              </a:rPr>
              <a:t>Cosenza</a:t>
            </a:r>
            <a:r>
              <a:rPr lang="it-IT" sz="1200" b="1" i="0" u="none" strike="noStrike" cap="none">
                <a:solidFill>
                  <a:schemeClr val="dk1"/>
                </a:solidFill>
                <a:latin typeface="Book Antiqua"/>
                <a:ea typeface="Book Antiqua"/>
                <a:cs typeface="Book Antiqua"/>
                <a:sym typeface="Book Antiqua"/>
              </a:rPr>
              <a:t>)</a:t>
            </a:r>
            <a:endParaRPr sz="2000" b="1" i="0" u="none" strike="noStrike" cap="none">
              <a:solidFill>
                <a:schemeClr val="dk1"/>
              </a:solidFill>
              <a:latin typeface="Book Antiqua"/>
              <a:ea typeface="Book Antiqua"/>
              <a:cs typeface="Book Antiqua"/>
              <a:sym typeface="Book Antiqua"/>
            </a:endParaRPr>
          </a:p>
        </p:txBody>
      </p:sp>
      <p:pic>
        <p:nvPicPr>
          <p:cNvPr id="167" name="Google Shape;167;p7"/>
          <p:cNvPicPr preferRelativeResize="0"/>
          <p:nvPr/>
        </p:nvPicPr>
        <p:blipFill rotWithShape="1">
          <a:blip r:embed="rId8">
            <a:alphaModFix/>
          </a:blip>
          <a:srcRect/>
          <a:stretch/>
        </p:blipFill>
        <p:spPr>
          <a:xfrm>
            <a:off x="158247" y="4509120"/>
            <a:ext cx="1714500" cy="1143000"/>
          </a:xfrm>
          <a:prstGeom prst="rect">
            <a:avLst/>
          </a:prstGeom>
          <a:noFill/>
          <a:ln>
            <a:noFill/>
          </a:ln>
        </p:spPr>
      </p:pic>
      <p:pic>
        <p:nvPicPr>
          <p:cNvPr id="168" name="Google Shape;168;p7"/>
          <p:cNvPicPr preferRelativeResize="0"/>
          <p:nvPr/>
        </p:nvPicPr>
        <p:blipFill rotWithShape="1">
          <a:blip r:embed="rId9">
            <a:alphaModFix/>
          </a:blip>
          <a:srcRect/>
          <a:stretch/>
        </p:blipFill>
        <p:spPr>
          <a:xfrm>
            <a:off x="7164288" y="251820"/>
            <a:ext cx="1555909" cy="1376980"/>
          </a:xfrm>
          <a:prstGeom prst="rect">
            <a:avLst/>
          </a:prstGeom>
          <a:noFill/>
          <a:ln>
            <a:noFill/>
          </a:ln>
        </p:spPr>
      </p:pic>
      <p:sp>
        <p:nvSpPr>
          <p:cNvPr id="169" name="Google Shape;169;p7"/>
          <p:cNvSpPr txBox="1"/>
          <p:nvPr/>
        </p:nvSpPr>
        <p:spPr>
          <a:xfrm>
            <a:off x="186580" y="1556792"/>
            <a:ext cx="1643783" cy="398107"/>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7D4D99"/>
              </a:buClr>
              <a:buSzPct val="130000"/>
              <a:buFont typeface="Georgia"/>
              <a:buNone/>
            </a:pPr>
            <a:endParaRPr sz="2400" b="1" i="0" u="none" strike="noStrike" cap="none">
              <a:solidFill>
                <a:schemeClr val="dk1"/>
              </a:solidFill>
              <a:latin typeface="Book Antiqua"/>
              <a:ea typeface="Book Antiqua"/>
              <a:cs typeface="Book Antiqua"/>
              <a:sym typeface="Book Antiqua"/>
            </a:endParaRPr>
          </a:p>
        </p:txBody>
      </p:sp>
      <p:sp>
        <p:nvSpPr>
          <p:cNvPr id="170" name="Google Shape;170;p7"/>
          <p:cNvSpPr txBox="1"/>
          <p:nvPr/>
        </p:nvSpPr>
        <p:spPr>
          <a:xfrm>
            <a:off x="6948264" y="1662741"/>
            <a:ext cx="2024046" cy="398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it-IT" sz="1200" b="1" i="0" u="none" strike="noStrike" cap="none">
                <a:solidFill>
                  <a:schemeClr val="dk1"/>
                </a:solidFill>
                <a:latin typeface="Book Antiqua"/>
                <a:ea typeface="Book Antiqua"/>
                <a:cs typeface="Book Antiqua"/>
                <a:sym typeface="Book Antiqua"/>
              </a:rPr>
              <a:t>Colfiorito (</a:t>
            </a:r>
            <a:r>
              <a:rPr lang="it-IT" sz="1050" b="1" i="0" u="none" strike="noStrike" cap="none">
                <a:solidFill>
                  <a:schemeClr val="dk1"/>
                </a:solidFill>
                <a:latin typeface="Book Antiqua"/>
                <a:ea typeface="Book Antiqua"/>
                <a:cs typeface="Book Antiqua"/>
                <a:sym typeface="Book Antiqua"/>
              </a:rPr>
              <a:t>Perugia</a:t>
            </a:r>
            <a:r>
              <a:rPr lang="it-IT" sz="1200" b="1" i="0" u="none" strike="noStrike" cap="none">
                <a:solidFill>
                  <a:schemeClr val="dk1"/>
                </a:solidFill>
                <a:latin typeface="Book Antiqua"/>
                <a:ea typeface="Book Antiqua"/>
                <a:cs typeface="Book Antiqua"/>
                <a:sym typeface="Book Antiqua"/>
              </a:rPr>
              <a:t>)</a:t>
            </a:r>
            <a:endParaRPr sz="2000" b="1" i="0" u="none" strike="noStrike" cap="none">
              <a:solidFill>
                <a:schemeClr val="dk1"/>
              </a:solidFill>
              <a:latin typeface="Book Antiqua"/>
              <a:ea typeface="Book Antiqua"/>
              <a:cs typeface="Book Antiqua"/>
              <a:sym typeface="Book Antiqua"/>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4"/>
        <p:cNvGrpSpPr/>
        <p:nvPr/>
      </p:nvGrpSpPr>
      <p:grpSpPr>
        <a:xfrm>
          <a:off x="0" y="0"/>
          <a:ext cx="0" cy="0"/>
          <a:chOff x="0" y="0"/>
          <a:chExt cx="0" cy="0"/>
        </a:xfrm>
      </p:grpSpPr>
      <p:sp>
        <p:nvSpPr>
          <p:cNvPr id="175" name="Google Shape;175;p8"/>
          <p:cNvSpPr txBox="1">
            <a:spLocks noGrp="1"/>
          </p:cNvSpPr>
          <p:nvPr>
            <p:ph type="title"/>
          </p:nvPr>
        </p:nvSpPr>
        <p:spPr>
          <a:xfrm>
            <a:off x="1585206" y="1606963"/>
            <a:ext cx="6261620" cy="3088620"/>
          </a:xfrm>
          <a:prstGeom prst="rect">
            <a:avLst/>
          </a:prstGeom>
          <a:noFill/>
          <a:ln>
            <a:noFill/>
          </a:ln>
        </p:spPr>
        <p:txBody>
          <a:bodyPr spcFirstLastPara="1" wrap="square" lIns="91425" tIns="45700" rIns="91425" bIns="45700" anchor="ctr" anchorCtr="0">
            <a:normAutofit/>
          </a:bodyPr>
          <a:lstStyle/>
          <a:p>
            <a:pPr marL="0" lvl="0" indent="0" algn="just" rtl="0">
              <a:lnSpc>
                <a:spcPct val="100000"/>
              </a:lnSpc>
              <a:spcBef>
                <a:spcPts val="0"/>
              </a:spcBef>
              <a:spcAft>
                <a:spcPts val="0"/>
              </a:spcAft>
              <a:buClr>
                <a:schemeClr val="lt1"/>
              </a:buClr>
              <a:buSzPts val="1600"/>
              <a:buFont typeface="Calibri"/>
              <a:buNone/>
            </a:pPr>
            <a:r>
              <a:rPr lang="it-IT" sz="1600" b="0">
                <a:solidFill>
                  <a:schemeClr val="lt1"/>
                </a:solidFill>
                <a:latin typeface="Calibri"/>
                <a:ea typeface="Calibri"/>
                <a:cs typeface="Calibri"/>
                <a:sym typeface="Calibri"/>
              </a:rPr>
              <a:t>«…..Secondo Andrzej Kaminski i campi di concentramento si contraddistinguono per lo sfruttamento del lavoro schiavo e per la privazione della libertà per via amministrativa e arbitraria.  Si tratta, per quanto riguarda questa seconda caratteristica, della sospensione o eliminazione totale della prassi poliziesca e giuridica dell’</a:t>
            </a:r>
            <a:r>
              <a:rPr lang="it-IT" sz="1600" b="0" i="1">
                <a:solidFill>
                  <a:schemeClr val="lt1"/>
                </a:solidFill>
                <a:latin typeface="Calibri"/>
                <a:ea typeface="Calibri"/>
                <a:cs typeface="Calibri"/>
                <a:sym typeface="Calibri"/>
              </a:rPr>
              <a:t>habeas corpus</a:t>
            </a:r>
            <a:r>
              <a:rPr lang="it-IT" sz="1600" b="0">
                <a:solidFill>
                  <a:schemeClr val="lt1"/>
                </a:solidFill>
                <a:latin typeface="Calibri"/>
                <a:ea typeface="Calibri"/>
                <a:cs typeface="Calibri"/>
                <a:sym typeface="Calibri"/>
              </a:rPr>
              <a:t>. </a:t>
            </a:r>
            <a:br>
              <a:rPr lang="it-IT" sz="1600" b="0">
                <a:solidFill>
                  <a:schemeClr val="lt1"/>
                </a:solidFill>
                <a:latin typeface="Calibri"/>
                <a:ea typeface="Calibri"/>
                <a:cs typeface="Calibri"/>
                <a:sym typeface="Calibri"/>
              </a:rPr>
            </a:br>
            <a:r>
              <a:rPr lang="it-IT" sz="1600" b="0">
                <a:solidFill>
                  <a:schemeClr val="lt1"/>
                </a:solidFill>
                <a:latin typeface="Calibri"/>
                <a:ea typeface="Calibri"/>
                <a:cs typeface="Calibri"/>
                <a:sym typeface="Calibri"/>
              </a:rPr>
              <a:t>Giudizio condiviso da Kotek e Rigolout, secondo i quali “la detenzione è dunque di tipo penale, mentre il campo è destinato ai detenuti extragiudiziari ed è perciò sede di una detenzione amministrativa”. </a:t>
            </a:r>
            <a:br>
              <a:rPr lang="it-IT" sz="1600" b="0">
                <a:solidFill>
                  <a:schemeClr val="lt1"/>
                </a:solidFill>
                <a:latin typeface="Calibri"/>
                <a:ea typeface="Calibri"/>
                <a:cs typeface="Calibri"/>
                <a:sym typeface="Calibri"/>
              </a:rPr>
            </a:br>
            <a:r>
              <a:rPr lang="it-IT" sz="1050" b="0">
                <a:solidFill>
                  <a:schemeClr val="lt1"/>
                </a:solidFill>
                <a:latin typeface="Calibri"/>
                <a:ea typeface="Calibri"/>
                <a:cs typeface="Calibri"/>
                <a:sym typeface="Calibri"/>
              </a:rPr>
              <a:t>(</a:t>
            </a:r>
            <a:r>
              <a:rPr lang="it-IT" sz="800" b="0">
                <a:solidFill>
                  <a:schemeClr val="lt1"/>
                </a:solidFill>
                <a:latin typeface="Calibri"/>
                <a:ea typeface="Calibri"/>
                <a:cs typeface="Calibri"/>
                <a:sym typeface="Calibri"/>
              </a:rPr>
              <a:t>Amedeo Osti Guerrazzi, Poliziotti (I direttori dei campi di concentramento italiani 1940-1943), ed. Cooper, 2004</a:t>
            </a:r>
            <a:br>
              <a:rPr lang="it-IT" sz="800" b="0">
                <a:solidFill>
                  <a:schemeClr val="lt1"/>
                </a:solidFill>
                <a:latin typeface="Calibri"/>
                <a:ea typeface="Calibri"/>
                <a:cs typeface="Calibri"/>
                <a:sym typeface="Calibri"/>
              </a:rPr>
            </a:br>
            <a:endParaRPr sz="1600" b="0">
              <a:solidFill>
                <a:schemeClr val="lt1"/>
              </a:solidFill>
              <a:latin typeface="Calibri"/>
              <a:ea typeface="Calibri"/>
              <a:cs typeface="Calibri"/>
              <a:sym typeface="Calibri"/>
            </a:endParaRPr>
          </a:p>
        </p:txBody>
      </p:sp>
      <p:sp>
        <p:nvSpPr>
          <p:cNvPr id="176" name="Google Shape;176;p8"/>
          <p:cNvSpPr txBox="1"/>
          <p:nvPr/>
        </p:nvSpPr>
        <p:spPr>
          <a:xfrm>
            <a:off x="1619672" y="548679"/>
            <a:ext cx="6048672" cy="9049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D4D99"/>
              </a:buClr>
              <a:buSzPts val="3072"/>
              <a:buFont typeface="Georgia"/>
              <a:buNone/>
            </a:pPr>
            <a:r>
              <a:rPr lang="it-IT" sz="2400" b="1" i="0" u="none" strike="noStrike" cap="none">
                <a:solidFill>
                  <a:srgbClr val="F5F1DE"/>
                </a:solidFill>
                <a:latin typeface="Lucida Sans"/>
                <a:ea typeface="Lucida Sans"/>
                <a:cs typeface="Lucida Sans"/>
                <a:sym typeface="Lucida Sans"/>
              </a:rPr>
              <a:t>Che cos’è un campo di concentramento?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D4D99"/>
              </a:buClr>
              <a:buSzPts val="3072"/>
              <a:buFont typeface="Georgia"/>
              <a:buNone/>
            </a:pPr>
            <a:endParaRPr sz="2400" b="1" i="0" u="none" strike="noStrike" cap="none">
              <a:solidFill>
                <a:srgbClr val="F5F1DE"/>
              </a:solidFill>
              <a:latin typeface="Calibri"/>
              <a:ea typeface="Calibri"/>
              <a:cs typeface="Calibri"/>
              <a:sym typeface="Calibri"/>
            </a:endParaRPr>
          </a:p>
        </p:txBody>
      </p:sp>
      <p:sp>
        <p:nvSpPr>
          <p:cNvPr id="177" name="Google Shape;177;p8" descr="data:image/jpeg;base64,/9j/4AAQSkZJRgABAQAAAQABAAD/2wCEAAkGBhQSERQUExEUFRQWFRgUFRYVFhcYFBUVFxQVFhQXGxgZHCgeHxkkHxkWHy8gJScqLCwsGB4xNTAqNSYrLCkBCQoKDgwOFw8PGC4cHBwpKSk1KSwsKSopNS4uKTUsLCw1KSwsNSk1LDU1KTEqLDY1LikwKSwpNSkpKSkpKTUwKf/AABEIAIwAXAMBIgACEQEDEQH/xAAbAAACAwEBAQAAAAAAAAAAAAAABQMEBgIHAf/EAD4QAAIBAgQDBAYGCQUBAAAAAAECAwARBBIhMQUTQQYiUWEyUnGBkdIHFBZCodEjM1NygpKxweEXJEPT8BX/xAAaAQADAQEBAQAAAAAAAAAAAAAAAQIDBAYF/8QAKREAAgECBAUDBQAAAAAAAAAAAAECAxEEExRRITFSkdESYYEiMkFxsf/aAAwDAQACEQMRAD8A8bX0h+8LfEVew8zXU6GwSw8Xsco9gvf3VQjazAjUgj+tMcIveQeqyj2lm7xP9KlgjqPBl8zWZgFR5GscoLEd5ulixsL+NdhCToPd1NzamPB+1L4SNykaNm5Ny4J/V3ZQCGFu8FO2tre27F9Kc43hjJuNc0gburIo1zXuM+h6FRalxGZKdSGYEWIJBB0IINiKsPwyRWCtFIrFcwUowYrYnMARe2h18jTriPbuTERSRtDGOYioSubTLIHva9um3S5O5prhu28zXAgTW5Nmk0Lc4ufS6mZtOgAouxWuZI8PkCF+W+QNkLZTlDeqTa1/KogK1+F7SSQb4eNjzXlBObTOQzKLHbSq83bubKFEaABAmmbUCNo+h87+0XouNxsZkREkAAk3sANTfw9vlX2M6VqJvpDkYk8lBfpnly/8IPdLW1ESg/vN41lQ3lTVyWdaVG8lfWF6jYUxFe1jTLDsRlICnLk2ZdcrE+PgRVAC5HtH9auINRcg7bqp0LZaGUjjEGyEWI0S/tBaqF9aYYoDKbWBIGiqADZmHTyqnahAyXDDWtv2ZwAcDzrKcLw2dgPGvTuy3DstvComxxO8R2Xut7Vh+PcI5Zvt0r2mcgJtXl/bF96iLLsYm1d2rhtL0I9bGJ3kqORakNDUALyalhxNg18xOmTawsb61wRXBpjOmkZ7DU20AA13J2HmTVuLgU5GbkuBtcjKL6aXNvEU/wCyXDWQNIUIcgFQdLpdgw8r2Bv5CnWLwE7pcOibEAAuR19I6DpsKj1bDsZrhGCZHGYZSOh3+FendnsSAorBR8LmjkUuCQ+mYm9zYkf0q9Fxrl6E2tUPiXbY9JxmOXJvXl3arEBj7/zpp/8AXZ10PSkU+CaZz1At/n30kPmJHwrbixFr6EbddN6iWtvhOySBS7k2yk2zEAi1v7j41keIYEwyMh2+6fFeh9taKVzNqxBe1DOK+Go2WqJKuatTwbs6EMckgJbVhHYdBpud+tqu8J4GE7yIrNoLsbEA+HToaZTrJpaJ+6c2awy+eoJ6dT+NQ5XL9NjgYsGwBIf7twe8uYePgNCNxTfDsGUa9PhVDAcAl4hcxMI44ySZm1XPlBCixBvqLnQW8TTFeGHC5IJXXNpZr9xhe2YG22u1QxjLDQo8RRwO7d4ibdxspuNehBPXrXn3a3B8ue49GRcyn3gNW5abKM1x0G+huQo6dSRWZ7XIHWOMBVs2khcZu+bMMp2UDKevomhAW+yvCyYFYj0gX917L+dPoOHBm8EB6ffZd/4Rt5kHw1s4WIIvLTRVABI6KF7oB8SNfK96lxOPijVQHRT3QqkjMV6j4X+FJsCji3VpFjPogqSo++xayx+wsFJ8gaVYngS4wRRqudo8xmxBbJGJHOdlBA77A320FVuIcRu/1qE8xFLRy91rIhtlcAWLbve3QmnmCxMDhGjWbEqFCx5EKqCfSJvZRr5WAGlPkB5jxzhhw87xalVYhGYWLKDYG1UGNew8Y4OszBJ4+WrAZy7EhNdMoygltblgQBYb1guL9jFSQiPEgpbTMpzDU6HKbXrRSJaHsUZWOCYqsccmfvMSS5Wwva1lB1P8PnSzHcQM+OSHElo8EsgViNA4AuGYjQhiAPAA1s2304WDb0RzgFHXbWlvFeG4+Z1CRxwRDUICjMCVXN3ipJBIJAO16zRbNRg+1+CjTlriIRa5AUgX1O1hlOmmWlfEozilHKdQL3DEEqhY6gBdTcDboRS/CdiSCHmN7a2/RAsfbk0pxDBy1CxyzxqNgmIQKL76ZetICDC9gpXGksTEEHWOQC4Nx1q0fotmlZjNLEUdFWyhgylbkMCetz8L18ebEAADGYq19bzxfJUPEOIY4hRBi2X1jJMpPuAAFMDQYP6NOTEFbHOyL1dFGVd7XDbe2k+I4LhWUiKdsSwJB5Yyi2pYcwBgD7PHpTXstjpIyxxM7YjPYHPJHZAL3ygDW/XWniQwI55UTZJFzFUIWINbU2UWzHrr1oFYxzcY4VhsKqNgygYAHTUOVuQJXYtmGv46Vm8R29ihQQYGMkO4fM0illKkWAslrG34mtxxjstgJQ5bDSKX9Io7K9/WUMSt99bdayOP7FYSNl5aTswa1zILKo8SWU39g99FwKXartlNiEWR0EbLkUAHQnN3tOlxcW6aGopODM4R35gLLcAZR3bm2+tOouy+GNsyEkagMzb3/e/GrXGpLyC6X7o39poGeYL9Jcw/4Yv5pf8AsqUfSniP2UX80vz0qHYmb1k+J/Kvv2Km9ZPiflpZtLdHXocT0Mat9KuIO8UWnnL89bWOHGNkyyYQk8oyXTEqIlmwz4lTctZ7IjXC6g2Fea/Yub1k+J+WtgOI4r63DM12hiiWL6uZ3y2GF+rSMvdsrMMzXtoaHVp7hoMT0Mk47xTFQQmcNh5IgIGQhZlMiYlZijZWfukGFwQfKrDzYgfWFafDB4Io5mUxT5SkscLxjPmy5maUIBuSDUGOnEsBw74Y8kR4eOLLiLSKMOJ8pduSQbmdiQANh511xHF8+KRGwxVneFyyT2zHD4aOCIMOSbqCrvYW1fypZtPcNBiehl2cYtOarS4QSI2ICII5/wBKmENp3DB7C1msp1OU7aVNHiZjJFEMdhM0sH1mMfV8VYw8t5L3zWByoxtvpaqWM41JJzXOHUSk4wQtzjkRMabyB15feZbtYgga7aUthklXEYablp+gwX1LLnPeJglhz3yafrL28t6M2nuGhxPQyvx/tfiMNyT+glWaLnIwWUXQu6C4Zr/dJ99KT9Jc/wCyw/8AK/zVPxngc06YZbIvIw6wXzE5rO75vR0vm28qV/Ymb1k+J+Wqzae4aDE9DLv+peI/ZQfyt81cTfSNiGNzHF4ei351V+xc3rR/E/LR9ipvFPiflozaW4aDE9DN1GwF7i91IF+hOx9o/wDGmD47Dlifquh2BkPdPdtbQaaHTz3pbRXxlNo9zVw8Kn3X+G0Xp8ZEbZcPbvhmu5NwHDZb200uL269OvT4yAupGHsoDXXPuSUsbgCwFiLba7Uvoqsxmekp+/d+RzhTFJ+rwZLAqAeaTr3na99NlPTxqtMgjWLm4ZlAiKm5ymR7q2fxGlxY+PlVKCdkbMrFSOo32I/ufjRPiXcAO7MBe2ZibXtff2Wq8xWOd4Oanwf0/uV/6O2wakn/AGLAG+gmOhD8s6+Oa4t+VUTjoDvhhoejsNOYWIP8Hc/HwFQDico2lfcmwYgXJudBpvr7arUSqr8BRwUk3mPs5eRkMbh7H/anYi5lJ3Ynw0sDb3VGmMhCsDh7m8pQ5tVz25YOmuXXfxPlVGiozGdGip+/d+S9icZEQ2SDKxvrnJAvf7trf3qjRRUSlfmb06UafK/y2woooqTUKKKKACiiigAooopgFFFFIAooooAKKKKACiiigANLMNKxDGV5kYMbLHArgi+hzHy8/wDLOgitadRQ4tXOTE4d1rWm422KmCkYlwSxUNZGZcjFbDUr01vVuiipm/VLhwNqUHTgot39woooqDUKKKKAP//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78" name="Google Shape;178;p8" descr="data:image/jpeg;base64,/9j/4AAQSkZJRgABAQAAAQABAAD/2wCEAAkGBhQSERQUExEUFRQWFRgUFRYVFhcYFBUVFxQVFhQXGxgZHCgeHxkkHxkWHy8gJScqLCwsGB4xNTAqNSYrLCkBCQoKDgwOFw8PGC4cHBwpKSk1KSwsKSopNS4uKTUsLCw1KSwsNSk1LDU1KTEqLDY1LikwKSwpNSkpKSkpKTUwKf/AABEIAIwAXAMBIgACEQEDEQH/xAAbAAACAwEBAQAAAAAAAAAAAAAABQMEBgIHAf/EAD4QAAIBAgQDBAYGCQUBAAAAAAECAwARBBIhMQUTQQYiUWEyUnGBkdIHFBZCodEjM1NygpKxweEXJEPT8BX/xAAaAQADAQEBAQAAAAAAAAAAAAAAAQIDBAYF/8QAKREAAgECBAUDBQAAAAAAAAAAAAECAxEEExRRITFSkdESYYEiMkFxsf/aAAwDAQACEQMRAD8A8bX0h+8LfEVew8zXU6GwSw8Xsco9gvf3VQjazAjUgj+tMcIveQeqyj2lm7xP9KlgjqPBl8zWZgFR5GscoLEd5ulixsL+NdhCToPd1NzamPB+1L4SNykaNm5Ny4J/V3ZQCGFu8FO2tre27F9Kc43hjJuNc0gburIo1zXuM+h6FRalxGZKdSGYEWIJBB0IINiKsPwyRWCtFIrFcwUowYrYnMARe2h18jTriPbuTERSRtDGOYioSubTLIHva9um3S5O5prhu28zXAgTW5Nmk0Lc4ufS6mZtOgAouxWuZI8PkCF+W+QNkLZTlDeqTa1/KogK1+F7SSQb4eNjzXlBObTOQzKLHbSq83bubKFEaABAmmbUCNo+h87+0XouNxsZkREkAAk3sANTfw9vlX2M6VqJvpDkYk8lBfpnly/8IPdLW1ESg/vN41lQ3lTVyWdaVG8lfWF6jYUxFe1jTLDsRlICnLk2ZdcrE+PgRVAC5HtH9auINRcg7bqp0LZaGUjjEGyEWI0S/tBaqF9aYYoDKbWBIGiqADZmHTyqnahAyXDDWtv2ZwAcDzrKcLw2dgPGvTuy3DstvComxxO8R2Xut7Vh+PcI5Zvt0r2mcgJtXl/bF96iLLsYm1d2rhtL0I9bGJ3kqORakNDUALyalhxNg18xOmTawsb61wRXBpjOmkZ7DU20AA13J2HmTVuLgU5GbkuBtcjKL6aXNvEU/wCyXDWQNIUIcgFQdLpdgw8r2Bv5CnWLwE7pcOibEAAuR19I6DpsKj1bDsZrhGCZHGYZSOh3+FendnsSAorBR8LmjkUuCQ+mYm9zYkf0q9Fxrl6E2tUPiXbY9JxmOXJvXl3arEBj7/zpp/8AXZ10PSkU+CaZz1At/n30kPmJHwrbixFr6EbddN6iWtvhOySBS7k2yk2zEAi1v7j41keIYEwyMh2+6fFeh9taKVzNqxBe1DOK+Go2WqJKuatTwbs6EMckgJbVhHYdBpud+tqu8J4GE7yIrNoLsbEA+HToaZTrJpaJ+6c2awy+eoJ6dT+NQ5XL9NjgYsGwBIf7twe8uYePgNCNxTfDsGUa9PhVDAcAl4hcxMI44ySZm1XPlBCixBvqLnQW8TTFeGHC5IJXXNpZr9xhe2YG22u1QxjLDQo8RRwO7d4ibdxspuNehBPXrXn3a3B8ue49GRcyn3gNW5abKM1x0G+huQo6dSRWZ7XIHWOMBVs2khcZu+bMMp2UDKevomhAW+yvCyYFYj0gX917L+dPoOHBm8EB6ffZd/4Rt5kHw1s4WIIvLTRVABI6KF7oB8SNfK96lxOPijVQHRT3QqkjMV6j4X+FJsCji3VpFjPogqSo++xayx+wsFJ8gaVYngS4wRRqudo8xmxBbJGJHOdlBA77A320FVuIcRu/1qE8xFLRy91rIhtlcAWLbve3QmnmCxMDhGjWbEqFCx5EKqCfSJvZRr5WAGlPkB5jxzhhw87xalVYhGYWLKDYG1UGNew8Y4OszBJ4+WrAZy7EhNdMoygltblgQBYb1guL9jFSQiPEgpbTMpzDU6HKbXrRSJaHsUZWOCYqsccmfvMSS5Wwva1lB1P8PnSzHcQM+OSHElo8EsgViNA4AuGYjQhiAPAA1s2304WDb0RzgFHXbWlvFeG4+Z1CRxwRDUICjMCVXN3ipJBIJAO16zRbNRg+1+CjTlriIRa5AUgX1O1hlOmmWlfEozilHKdQL3DEEqhY6gBdTcDboRS/CdiSCHmN7a2/RAsfbk0pxDBy1CxyzxqNgmIQKL76ZetICDC9gpXGksTEEHWOQC4Nx1q0fotmlZjNLEUdFWyhgylbkMCetz8L18ebEAADGYq19bzxfJUPEOIY4hRBi2X1jJMpPuAAFMDQYP6NOTEFbHOyL1dFGVd7XDbe2k+I4LhWUiKdsSwJB5Yyi2pYcwBgD7PHpTXstjpIyxxM7YjPYHPJHZAL3ygDW/XWniQwI55UTZJFzFUIWINbU2UWzHrr1oFYxzcY4VhsKqNgygYAHTUOVuQJXYtmGv46Vm8R29ihQQYGMkO4fM0illKkWAslrG34mtxxjstgJQ5bDSKX9Io7K9/WUMSt99bdayOP7FYSNl5aTswa1zILKo8SWU39g99FwKXartlNiEWR0EbLkUAHQnN3tOlxcW6aGopODM4R35gLLcAZR3bm2+tOouy+GNsyEkagMzb3/e/GrXGpLyC6X7o39poGeYL9Jcw/4Yv5pf8AsqUfSniP2UX80vz0qHYmb1k+J/Kvv2Km9ZPiflpZtLdHXocT0Mat9KuIO8UWnnL89bWOHGNkyyYQk8oyXTEqIlmwz4lTctZ7IjXC6g2Fea/Yub1k+J+WtgOI4r63DM12hiiWL6uZ3y2GF+rSMvdsrMMzXtoaHVp7hoMT0Mk47xTFQQmcNh5IgIGQhZlMiYlZijZWfukGFwQfKrDzYgfWFafDB4Io5mUxT5SkscLxjPmy5maUIBuSDUGOnEsBw74Y8kR4eOLLiLSKMOJ8pduSQbmdiQANh511xHF8+KRGwxVneFyyT2zHD4aOCIMOSbqCrvYW1fypZtPcNBiehl2cYtOarS4QSI2ICII5/wBKmENp3DB7C1msp1OU7aVNHiZjJFEMdhM0sH1mMfV8VYw8t5L3zWByoxtvpaqWM41JJzXOHUSk4wQtzjkRMabyB15feZbtYgga7aUthklXEYablp+gwX1LLnPeJglhz3yafrL28t6M2nuGhxPQyvx/tfiMNyT+glWaLnIwWUXQu6C4Zr/dJ99KT9Jc/wCyw/8AK/zVPxngc06YZbIvIw6wXzE5rO75vR0vm28qV/Ymb1k+J+Wqzae4aDE9DLv+peI/ZQfyt81cTfSNiGNzHF4ei351V+xc3rR/E/LR9ipvFPiflozaW4aDE9DN1GwF7i91IF+hOx9o/wDGmD47Dlifquh2BkPdPdtbQaaHTz3pbRXxlNo9zVw8Kn3X+G0Xp8ZEbZcPbvhmu5NwHDZb200uL269OvT4yAupGHsoDXXPuSUsbgCwFiLba7Uvoqsxmekp+/d+RzhTFJ+rwZLAqAeaTr3na99NlPTxqtMgjWLm4ZlAiKm5ymR7q2fxGlxY+PlVKCdkbMrFSOo32I/ufjRPiXcAO7MBe2ZibXtff2Wq8xWOd4Oanwf0/uV/6O2wakn/AGLAG+gmOhD8s6+Oa4t+VUTjoDvhhoejsNOYWIP8Hc/HwFQDico2lfcmwYgXJudBpvr7arUSqr8BRwUk3mPs5eRkMbh7H/anYi5lJ3Ynw0sDb3VGmMhCsDh7m8pQ5tVz25YOmuXXfxPlVGiozGdGip+/d+S9icZEQ2SDKxvrnJAvf7trf3qjRRUSlfmb06UafK/y2woooqTUKKKKACiiigAooopgFFFFIAooooAKKKKACiiigANLMNKxDGV5kYMbLHArgi+hzHy8/wDLOgitadRQ4tXOTE4d1rWm422KmCkYlwSxUNZGZcjFbDUr01vVuiipm/VLhwNqUHTgot39woooqDUKKKKAP//Z"/>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79" name="Google Shape;179;p8" descr="data:image/jpeg;base64,/9j/4AAQSkZJRgABAQAAAQABAAD/2wCEAAkGBhQSERQUExEUFRQWFRgUFRYVFhcYFBUVFxQVFhQXGxgZHCgeHxkkHxkWHy8gJScqLCwsGB4xNTAqNSYrLCkBCQoKDgwOFw8PGC4cHBwpKSk1KSwsKSopNS4uKTUsLCw1KSwsNSk1LDU1KTEqLDY1LikwKSwpNSkpKSkpKTUwKf/AABEIAIwAXAMBIgACEQEDEQH/xAAbAAACAwEBAQAAAAAAAAAAAAAABQMEBgIHAf/EAD4QAAIBAgQDBAYGCQUBAAAAAAECAwARBBIhMQUTQQYiUWEyUnGBkdIHFBZCodEjM1NygpKxweEXJEPT8BX/xAAaAQADAQEBAQAAAAAAAAAAAAAAAQIDBAYF/8QAKREAAgECBAUDBQAAAAAAAAAAAAECAxEEExRRITFSkdESYYEiMkFxsf/aAAwDAQACEQMRAD8A8bX0h+8LfEVew8zXU6GwSw8Xsco9gvf3VQjazAjUgj+tMcIveQeqyj2lm7xP9KlgjqPBl8zWZgFR5GscoLEd5ulixsL+NdhCToPd1NzamPB+1L4SNykaNm5Ny4J/V3ZQCGFu8FO2tre27F9Kc43hjJuNc0gburIo1zXuM+h6FRalxGZKdSGYEWIJBB0IINiKsPwyRWCtFIrFcwUowYrYnMARe2h18jTriPbuTERSRtDGOYioSubTLIHva9um3S5O5prhu28zXAgTW5Nmk0Lc4ufS6mZtOgAouxWuZI8PkCF+W+QNkLZTlDeqTa1/KogK1+F7SSQb4eNjzXlBObTOQzKLHbSq83bubKFEaABAmmbUCNo+h87+0XouNxsZkREkAAk3sANTfw9vlX2M6VqJvpDkYk8lBfpnly/8IPdLW1ESg/vN41lQ3lTVyWdaVG8lfWF6jYUxFe1jTLDsRlICnLk2ZdcrE+PgRVAC5HtH9auINRcg7bqp0LZaGUjjEGyEWI0S/tBaqF9aYYoDKbWBIGiqADZmHTyqnahAyXDDWtv2ZwAcDzrKcLw2dgPGvTuy3DstvComxxO8R2Xut7Vh+PcI5Zvt0r2mcgJtXl/bF96iLLsYm1d2rhtL0I9bGJ3kqORakNDUALyalhxNg18xOmTawsb61wRXBpjOmkZ7DU20AA13J2HmTVuLgU5GbkuBtcjKL6aXNvEU/wCyXDWQNIUIcgFQdLpdgw8r2Bv5CnWLwE7pcOibEAAuR19I6DpsKj1bDsZrhGCZHGYZSOh3+FendnsSAorBR8LmjkUuCQ+mYm9zYkf0q9Fxrl6E2tUPiXbY9JxmOXJvXl3arEBj7/zpp/8AXZ10PSkU+CaZz1At/n30kPmJHwrbixFr6EbddN6iWtvhOySBS7k2yk2zEAi1v7j41keIYEwyMh2+6fFeh9taKVzNqxBe1DOK+Go2WqJKuatTwbs6EMckgJbVhHYdBpud+tqu8J4GE7yIrNoLsbEA+HToaZTrJpaJ+6c2awy+eoJ6dT+NQ5XL9NjgYsGwBIf7twe8uYePgNCNxTfDsGUa9PhVDAcAl4hcxMI44ySZm1XPlBCixBvqLnQW8TTFeGHC5IJXXNpZr9xhe2YG22u1QxjLDQo8RRwO7d4ibdxspuNehBPXrXn3a3B8ue49GRcyn3gNW5abKM1x0G+huQo6dSRWZ7XIHWOMBVs2khcZu+bMMp2UDKevomhAW+yvCyYFYj0gX917L+dPoOHBm8EB6ffZd/4Rt5kHw1s4WIIvLTRVABI6KF7oB8SNfK96lxOPijVQHRT3QqkjMV6j4X+FJsCji3VpFjPogqSo++xayx+wsFJ8gaVYngS4wRRqudo8xmxBbJGJHOdlBA77A320FVuIcRu/1qE8xFLRy91rIhtlcAWLbve3QmnmCxMDhGjWbEqFCx5EKqCfSJvZRr5WAGlPkB5jxzhhw87xalVYhGYWLKDYG1UGNew8Y4OszBJ4+WrAZy7EhNdMoygltblgQBYb1guL9jFSQiPEgpbTMpzDU6HKbXrRSJaHsUZWOCYqsccmfvMSS5Wwva1lB1P8PnSzHcQM+OSHElo8EsgViNA4AuGYjQhiAPAA1s2304WDb0RzgFHXbWlvFeG4+Z1CRxwRDUICjMCVXN3ipJBIJAO16zRbNRg+1+CjTlriIRa5AUgX1O1hlOmmWlfEozilHKdQL3DEEqhY6gBdTcDboRS/CdiSCHmN7a2/RAsfbk0pxDBy1CxyzxqNgmIQKL76ZetICDC9gpXGksTEEHWOQC4Nx1q0fotmlZjNLEUdFWyhgylbkMCetz8L18ebEAADGYq19bzxfJUPEOIY4hRBi2X1jJMpPuAAFMDQYP6NOTEFbHOyL1dFGVd7XDbe2k+I4LhWUiKdsSwJB5Yyi2pYcwBgD7PHpTXstjpIyxxM7YjPYHPJHZAL3ygDW/XWniQwI55UTZJFzFUIWINbU2UWzHrr1oFYxzcY4VhsKqNgygYAHTUOVuQJXYtmGv46Vm8R29ihQQYGMkO4fM0illKkWAslrG34mtxxjstgJQ5bDSKX9Io7K9/WUMSt99bdayOP7FYSNl5aTswa1zILKo8SWU39g99FwKXartlNiEWR0EbLkUAHQnN3tOlxcW6aGopODM4R35gLLcAZR3bm2+tOouy+GNsyEkagMzb3/e/GrXGpLyC6X7o39poGeYL9Jcw/4Yv5pf8AsqUfSniP2UX80vz0qHYmb1k+J/Kvv2Km9ZPiflpZtLdHXocT0Mat9KuIO8UWnnL89bWOHGNkyyYQk8oyXTEqIlmwz4lTctZ7IjXC6g2Fea/Yub1k+J+WtgOI4r63DM12hiiWL6uZ3y2GF+rSMvdsrMMzXtoaHVp7hoMT0Mk47xTFQQmcNh5IgIGQhZlMiYlZijZWfukGFwQfKrDzYgfWFafDB4Io5mUxT5SkscLxjPmy5maUIBuSDUGOnEsBw74Y8kR4eOLLiLSKMOJ8pduSQbmdiQANh511xHF8+KRGwxVneFyyT2zHD4aOCIMOSbqCrvYW1fypZtPcNBiehl2cYtOarS4QSI2ICII5/wBKmENp3DB7C1msp1OU7aVNHiZjJFEMdhM0sH1mMfV8VYw8t5L3zWByoxtvpaqWM41JJzXOHUSk4wQtzjkRMabyB15feZbtYgga7aUthklXEYablp+gwX1LLnPeJglhz3yafrL28t6M2nuGhxPQyvx/tfiMNyT+glWaLnIwWUXQu6C4Zr/dJ99KT9Jc/wCyw/8AK/zVPxngc06YZbIvIw6wXzE5rO75vR0vm28qV/Ymb1k+J+Wqzae4aDE9DLv+peI/ZQfyt81cTfSNiGNzHF4ei351V+xc3rR/E/LR9ipvFPiflozaW4aDE9DN1GwF7i91IF+hOx9o/wDGmD47Dlifquh2BkPdPdtbQaaHTz3pbRXxlNo9zVw8Kn3X+G0Xp8ZEbZcPbvhmu5NwHDZb200uL269OvT4yAupGHsoDXXPuSUsbgCwFiLba7Uvoqsxmekp+/d+RzhTFJ+rwZLAqAeaTr3na99NlPTxqtMgjWLm4ZlAiKm5ymR7q2fxGlxY+PlVKCdkbMrFSOo32I/ufjRPiXcAO7MBe2ZibXtff2Wq8xWOd4Oanwf0/uV/6O2wakn/AGLAG+gmOhD8s6+Oa4t+VUTjoDvhhoejsNOYWIP8Hc/HwFQDico2lfcmwYgXJudBpvr7arUSqr8BRwUk3mPs5eRkMbh7H/anYi5lJ3Ynw0sDb3VGmMhCsDh7m8pQ5tVz25YOmuXXfxPlVGiozGdGip+/d+S9icZEQ2SDKxvrnJAvf7trf3qjRRUSlfmb06UafK/y2woooqTUKKKKACiiigAooopgFFFFIAooooAKKKKACiiigANLMNKxDGV5kYMbLHArgi+hzHy8/wDLOgitadRQ4tXOTE4d1rWm422KmCkYlwSxUNZGZcjFbDUr01vVuiipm/VLhwNqUHTgot39woooqDUKKKKAP//Z"/>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pic>
        <p:nvPicPr>
          <p:cNvPr id="180" name="Google Shape;180;p8"/>
          <p:cNvPicPr preferRelativeResize="0"/>
          <p:nvPr/>
        </p:nvPicPr>
        <p:blipFill rotWithShape="1">
          <a:blip r:embed="rId3">
            <a:alphaModFix/>
          </a:blip>
          <a:srcRect/>
          <a:stretch/>
        </p:blipFill>
        <p:spPr>
          <a:xfrm>
            <a:off x="8025308" y="45023"/>
            <a:ext cx="1026418" cy="1561940"/>
          </a:xfrm>
          <a:prstGeom prst="rect">
            <a:avLst/>
          </a:prstGeom>
          <a:noFill/>
          <a:ln>
            <a:noFill/>
          </a:ln>
        </p:spPr>
      </p:pic>
      <p:pic>
        <p:nvPicPr>
          <p:cNvPr id="181" name="Google Shape;181;p8"/>
          <p:cNvPicPr preferRelativeResize="0"/>
          <p:nvPr/>
        </p:nvPicPr>
        <p:blipFill rotWithShape="1">
          <a:blip r:embed="rId4">
            <a:alphaModFix/>
          </a:blip>
          <a:srcRect/>
          <a:stretch/>
        </p:blipFill>
        <p:spPr>
          <a:xfrm>
            <a:off x="0" y="36513"/>
            <a:ext cx="1259632" cy="1417086"/>
          </a:xfrm>
          <a:prstGeom prst="rect">
            <a:avLst/>
          </a:prstGeom>
          <a:noFill/>
          <a:ln>
            <a:noFill/>
          </a:ln>
        </p:spPr>
      </p:pic>
      <p:sp>
        <p:nvSpPr>
          <p:cNvPr id="182" name="Google Shape;182;p8"/>
          <p:cNvSpPr/>
          <p:nvPr/>
        </p:nvSpPr>
        <p:spPr>
          <a:xfrm>
            <a:off x="128042" y="4823567"/>
            <a:ext cx="1995686"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a:solidFill>
                  <a:schemeClr val="lt1"/>
                </a:solidFill>
                <a:latin typeface="Book Antiqua"/>
                <a:ea typeface="Book Antiqua"/>
                <a:cs typeface="Book Antiqua"/>
                <a:sym typeface="Book Antiqua"/>
              </a:rPr>
              <a:t>Andrzej Kaminski professore dell'Università Jagellonica, Cracovia (Polonia), si occupa della storia e della cultura orientale e in Russia, in particolare il XVI al XVIII secolo Polacco-Lituana. </a:t>
            </a:r>
            <a:endParaRPr sz="1400" b="0" i="0" u="none" strike="noStrike" cap="none">
              <a:solidFill>
                <a:srgbClr val="000000"/>
              </a:solidFill>
              <a:latin typeface="Arial"/>
              <a:ea typeface="Arial"/>
              <a:cs typeface="Arial"/>
              <a:sym typeface="Arial"/>
            </a:endParaRPr>
          </a:p>
        </p:txBody>
      </p:sp>
      <p:pic>
        <p:nvPicPr>
          <p:cNvPr id="183" name="Google Shape;183;p8" descr="Andrzej Kaminski"/>
          <p:cNvPicPr preferRelativeResize="0"/>
          <p:nvPr/>
        </p:nvPicPr>
        <p:blipFill rotWithShape="1">
          <a:blip r:embed="rId5">
            <a:alphaModFix/>
          </a:blip>
          <a:srcRect/>
          <a:stretch/>
        </p:blipFill>
        <p:spPr>
          <a:xfrm>
            <a:off x="2140083" y="4431200"/>
            <a:ext cx="1736551" cy="2093508"/>
          </a:xfrm>
          <a:prstGeom prst="rect">
            <a:avLst/>
          </a:prstGeom>
          <a:noFill/>
          <a:ln>
            <a:noFill/>
          </a:ln>
        </p:spPr>
      </p:pic>
      <p:pic>
        <p:nvPicPr>
          <p:cNvPr id="184" name="Google Shape;184;p8" descr="http://www.wuz.it/archivio/cafeletterario.it/227/8804494352.gif"/>
          <p:cNvPicPr preferRelativeResize="0"/>
          <p:nvPr/>
        </p:nvPicPr>
        <p:blipFill rotWithShape="1">
          <a:blip r:embed="rId6">
            <a:alphaModFix/>
          </a:blip>
          <a:srcRect/>
          <a:stretch/>
        </p:blipFill>
        <p:spPr>
          <a:xfrm rot="577739">
            <a:off x="7282462" y="4260648"/>
            <a:ext cx="1567790" cy="2438787"/>
          </a:xfrm>
          <a:prstGeom prst="rect">
            <a:avLst/>
          </a:prstGeom>
          <a:noFill/>
          <a:ln>
            <a:noFill/>
          </a:ln>
        </p:spPr>
      </p:pic>
      <p:sp>
        <p:nvSpPr>
          <p:cNvPr id="185" name="Google Shape;185;p8"/>
          <p:cNvSpPr/>
          <p:nvPr/>
        </p:nvSpPr>
        <p:spPr>
          <a:xfrm>
            <a:off x="5220072" y="5013176"/>
            <a:ext cx="221473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it-IT" sz="1000" b="0" i="0" u="none" strike="noStrike" cap="none">
                <a:solidFill>
                  <a:schemeClr val="lt1"/>
                </a:solidFill>
                <a:latin typeface="Book Antiqua"/>
                <a:ea typeface="Book Antiqua"/>
                <a:cs typeface="Book Antiqua"/>
                <a:sym typeface="Book Antiqua"/>
              </a:rPr>
              <a:t>Joël Kotek, Pierre Rigoulot</a:t>
            </a:r>
            <a:br>
              <a:rPr lang="it-IT" sz="1000" b="0" i="0" u="none" strike="noStrike" cap="none">
                <a:solidFill>
                  <a:schemeClr val="lt1"/>
                </a:solidFill>
                <a:latin typeface="Book Antiqua"/>
                <a:ea typeface="Book Antiqua"/>
                <a:cs typeface="Book Antiqua"/>
                <a:sym typeface="Book Antiqua"/>
              </a:rPr>
            </a:br>
            <a:r>
              <a:rPr lang="it-IT" sz="1000" b="0" i="0" u="none" strike="noStrike" cap="none">
                <a:solidFill>
                  <a:schemeClr val="lt1"/>
                </a:solidFill>
                <a:latin typeface="Book Antiqua"/>
                <a:ea typeface="Book Antiqua"/>
                <a:cs typeface="Book Antiqua"/>
                <a:sym typeface="Book Antiqua"/>
              </a:rPr>
              <a:t>Il secolo dei campi</a:t>
            </a:r>
            <a:br>
              <a:rPr lang="it-IT" sz="1000" b="0" i="0" u="none" strike="noStrike" cap="none">
                <a:solidFill>
                  <a:schemeClr val="lt1"/>
                </a:solidFill>
                <a:latin typeface="Book Antiqua"/>
                <a:ea typeface="Book Antiqua"/>
                <a:cs typeface="Book Antiqua"/>
                <a:sym typeface="Book Antiqua"/>
              </a:rPr>
            </a:br>
            <a:r>
              <a:rPr lang="it-IT" sz="1000" b="0" i="0" u="none" strike="noStrike" cap="none">
                <a:solidFill>
                  <a:schemeClr val="lt1"/>
                </a:solidFill>
                <a:latin typeface="Book Antiqua"/>
                <a:ea typeface="Book Antiqua"/>
                <a:cs typeface="Book Antiqua"/>
                <a:sym typeface="Book Antiqua"/>
              </a:rPr>
              <a:t>Detenzione, concentramento e sterminio: 1900-2000, 2001</a:t>
            </a:r>
            <a:endParaRPr sz="1400" b="0" i="0" u="none" strike="noStrike" cap="none">
              <a:solidFill>
                <a:srgbClr val="000000"/>
              </a:solidFill>
              <a:latin typeface="Arial"/>
              <a:ea typeface="Arial"/>
              <a:cs typeface="Arial"/>
              <a:sym typeface="Arial"/>
            </a:endParaRPr>
          </a:p>
        </p:txBody>
      </p:sp>
      <p:sp>
        <p:nvSpPr>
          <p:cNvPr id="186" name="Google Shape;186;p8"/>
          <p:cNvSpPr/>
          <p:nvPr/>
        </p:nvSpPr>
        <p:spPr>
          <a:xfrm>
            <a:off x="15776" y="1453599"/>
            <a:ext cx="1387872"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it-IT" sz="800" b="0" i="0" u="none" strike="noStrike" cap="none">
                <a:solidFill>
                  <a:schemeClr val="lt1"/>
                </a:solidFill>
                <a:latin typeface="Book Antiqua"/>
                <a:ea typeface="Book Antiqua"/>
                <a:cs typeface="Book Antiqua"/>
                <a:sym typeface="Book Antiqua"/>
              </a:rPr>
              <a:t>Amedeo Osti Guerrazzi, (Roma, 1967) docente a contratto presso la facoltà di Lettere e Filosofia dell’Università degli Studi “La Sapienza”</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par>
                                <p:cTn id="8" presetID="10" presetClass="entr" presetSubtype="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fade">
                                      <p:cBhvr>
                                        <p:cTn id="10" dur="500"/>
                                        <p:tgtEl>
                                          <p:spTgt spid="175"/>
                                        </p:tgtEl>
                                      </p:cBhvr>
                                    </p:animEffect>
                                  </p:childTnLst>
                                </p:cTn>
                              </p:par>
                              <p:par>
                                <p:cTn id="11" presetID="10" presetClass="entr" presetSubtype="0" fill="hold" nodeType="withEffect">
                                  <p:stCondLst>
                                    <p:cond delay="0"/>
                                  </p:stCondLst>
                                  <p:childTnLst>
                                    <p:set>
                                      <p:cBhvr>
                                        <p:cTn id="12" dur="1" fill="hold">
                                          <p:stCondLst>
                                            <p:cond delay="0"/>
                                          </p:stCondLst>
                                        </p:cTn>
                                        <p:tgtEl>
                                          <p:spTgt spid="181"/>
                                        </p:tgtEl>
                                        <p:attrNameLst>
                                          <p:attrName>style.visibility</p:attrName>
                                        </p:attrNameLst>
                                      </p:cBhvr>
                                      <p:to>
                                        <p:strVal val="visible"/>
                                      </p:to>
                                    </p:set>
                                    <p:animEffect transition="in" filter="fade">
                                      <p:cBhvr>
                                        <p:cTn id="13" dur="500"/>
                                        <p:tgtEl>
                                          <p:spTgt spid="181"/>
                                        </p:tgtEl>
                                      </p:cBhvr>
                                    </p:animEffect>
                                  </p:childTnLst>
                                </p:cTn>
                              </p:par>
                              <p:par>
                                <p:cTn id="14" presetID="10" presetClass="entr" presetSubtype="0" fill="hold" nodeType="withEffect">
                                  <p:stCondLst>
                                    <p:cond delay="0"/>
                                  </p:stCondLst>
                                  <p:childTnLst>
                                    <p:set>
                                      <p:cBhvr>
                                        <p:cTn id="15" dur="1" fill="hold">
                                          <p:stCondLst>
                                            <p:cond delay="0"/>
                                          </p:stCondLst>
                                        </p:cTn>
                                        <p:tgtEl>
                                          <p:spTgt spid="186"/>
                                        </p:tgtEl>
                                        <p:attrNameLst>
                                          <p:attrName>style.visibility</p:attrName>
                                        </p:attrNameLst>
                                      </p:cBhvr>
                                      <p:to>
                                        <p:strVal val="visible"/>
                                      </p:to>
                                    </p:set>
                                    <p:animEffect transition="in" filter="fade">
                                      <p:cBhvr>
                                        <p:cTn id="16" dur="500"/>
                                        <p:tgtEl>
                                          <p:spTgt spid="18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2"/>
                                        </p:tgtEl>
                                        <p:attrNameLst>
                                          <p:attrName>style.visibility</p:attrName>
                                        </p:attrNameLst>
                                      </p:cBhvr>
                                      <p:to>
                                        <p:strVal val="visible"/>
                                      </p:to>
                                    </p:set>
                                    <p:animEffect transition="in" filter="fade">
                                      <p:cBhvr>
                                        <p:cTn id="21" dur="500"/>
                                        <p:tgtEl>
                                          <p:spTgt spid="182"/>
                                        </p:tgtEl>
                                      </p:cBhvr>
                                    </p:animEffect>
                                  </p:childTnLst>
                                </p:cTn>
                              </p:par>
                              <p:par>
                                <p:cTn id="22" presetID="10" presetClass="entr" presetSubtype="0" fill="hold" nodeType="withEffect">
                                  <p:stCondLst>
                                    <p:cond delay="0"/>
                                  </p:stCondLst>
                                  <p:childTnLst>
                                    <p:set>
                                      <p:cBhvr>
                                        <p:cTn id="23" dur="1" fill="hold">
                                          <p:stCondLst>
                                            <p:cond delay="0"/>
                                          </p:stCondLst>
                                        </p:cTn>
                                        <p:tgtEl>
                                          <p:spTgt spid="183"/>
                                        </p:tgtEl>
                                        <p:attrNameLst>
                                          <p:attrName>style.visibility</p:attrName>
                                        </p:attrNameLst>
                                      </p:cBhvr>
                                      <p:to>
                                        <p:strVal val="visible"/>
                                      </p:to>
                                    </p:set>
                                    <p:animEffect transition="in" filter="fade">
                                      <p:cBhvr>
                                        <p:cTn id="24" dur="500"/>
                                        <p:tgtEl>
                                          <p:spTgt spid="18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4"/>
                                        </p:tgtEl>
                                        <p:attrNameLst>
                                          <p:attrName>style.visibility</p:attrName>
                                        </p:attrNameLst>
                                      </p:cBhvr>
                                      <p:to>
                                        <p:strVal val="visible"/>
                                      </p:to>
                                    </p:set>
                                    <p:animEffect transition="in" filter="fade">
                                      <p:cBhvr>
                                        <p:cTn id="29" dur="500"/>
                                        <p:tgtEl>
                                          <p:spTgt spid="184"/>
                                        </p:tgtEl>
                                      </p:cBhvr>
                                    </p:animEffect>
                                  </p:childTnLst>
                                </p:cTn>
                              </p:par>
                              <p:par>
                                <p:cTn id="30" presetID="10" presetClass="entr" presetSubtype="0" fill="hold" nodeType="withEffect">
                                  <p:stCondLst>
                                    <p:cond delay="0"/>
                                  </p:stCondLst>
                                  <p:childTnLst>
                                    <p:set>
                                      <p:cBhvr>
                                        <p:cTn id="31" dur="1" fill="hold">
                                          <p:stCondLst>
                                            <p:cond delay="0"/>
                                          </p:stCondLst>
                                        </p:cTn>
                                        <p:tgtEl>
                                          <p:spTgt spid="185"/>
                                        </p:tgtEl>
                                        <p:attrNameLst>
                                          <p:attrName>style.visibility</p:attrName>
                                        </p:attrNameLst>
                                      </p:cBhvr>
                                      <p:to>
                                        <p:strVal val="visible"/>
                                      </p:to>
                                    </p:set>
                                    <p:animEffect transition="in" filter="fade">
                                      <p:cBhvr>
                                        <p:cTn id="3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9"/>
          <p:cNvSpPr/>
          <p:nvPr/>
        </p:nvSpPr>
        <p:spPr>
          <a:xfrm>
            <a:off x="251520" y="692696"/>
            <a:ext cx="8649172" cy="1200329"/>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it-IT" sz="1800" b="0" i="1" u="none" strike="noStrike" cap="none">
                <a:solidFill>
                  <a:schemeClr val="dk1"/>
                </a:solidFill>
                <a:latin typeface="Book Antiqua"/>
                <a:ea typeface="Book Antiqua"/>
                <a:cs typeface="Book Antiqua"/>
                <a:sym typeface="Book Antiqua"/>
              </a:rPr>
              <a:t>Durante la seconda guerra mondiale combattuta dall’Italia tra il 10 giugno 1940  ed il 25 aprile 1945, vennero istituiti sul territorio italiano e sui territori annessi del Regno di Jugoslavia, campi di concentramento, di confino, di smistamento per i prigionieri e di lavoro coatto.</a:t>
            </a:r>
            <a:endParaRPr sz="1400" b="0" i="0" u="none" strike="noStrike" cap="none">
              <a:solidFill>
                <a:srgbClr val="000000"/>
              </a:solidFill>
              <a:latin typeface="Arial"/>
              <a:ea typeface="Arial"/>
              <a:cs typeface="Arial"/>
              <a:sym typeface="Arial"/>
            </a:endParaRPr>
          </a:p>
        </p:txBody>
      </p:sp>
      <p:sp>
        <p:nvSpPr>
          <p:cNvPr id="193" name="Google Shape;193;p9"/>
          <p:cNvSpPr/>
          <p:nvPr/>
        </p:nvSpPr>
        <p:spPr>
          <a:xfrm>
            <a:off x="4611521" y="2020274"/>
            <a:ext cx="2326444" cy="1569660"/>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it-IT" sz="1200" b="0" i="0" u="none" strike="noStrike" cap="none">
                <a:solidFill>
                  <a:schemeClr val="dk1"/>
                </a:solidFill>
                <a:latin typeface="Book Antiqua"/>
                <a:ea typeface="Book Antiqua"/>
                <a:cs typeface="Book Antiqua"/>
                <a:sym typeface="Book Antiqua"/>
              </a:rPr>
              <a:t>«La deportazione degli avversari, mediante il loro confino su piccole isole o in località sperdute e disagiate, costituì uno degli elementi chiave del sistema coercitivo e repressivo del regime fascista» (Capogreco)</a:t>
            </a:r>
            <a:endParaRPr sz="1400" b="0" i="0" u="none" strike="noStrike" cap="none">
              <a:solidFill>
                <a:srgbClr val="000000"/>
              </a:solidFill>
              <a:latin typeface="Arial"/>
              <a:ea typeface="Arial"/>
              <a:cs typeface="Arial"/>
              <a:sym typeface="Arial"/>
            </a:endParaRPr>
          </a:p>
        </p:txBody>
      </p:sp>
      <p:sp>
        <p:nvSpPr>
          <p:cNvPr id="194" name="Google Shape;194;p9"/>
          <p:cNvSpPr/>
          <p:nvPr/>
        </p:nvSpPr>
        <p:spPr>
          <a:xfrm>
            <a:off x="3635896" y="4077072"/>
            <a:ext cx="3672408" cy="20621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it-IT" sz="1600" b="0" i="0" u="none" strike="noStrike" cap="none">
                <a:solidFill>
                  <a:schemeClr val="dk1"/>
                </a:solidFill>
                <a:latin typeface="Book Antiqua"/>
                <a:ea typeface="Book Antiqua"/>
                <a:cs typeface="Book Antiqua"/>
                <a:sym typeface="Book Antiqua"/>
              </a:rPr>
              <a:t>«….il professore nella scuola, l’avvocato nella difesa, lo scrittore nel romanzo, lo sfaccendato nel caffè, l’operaio che criticava il salario ribassato,” e ogni cittadino potevano ritrovarsi, senza accorgersene, nella condizione di deportato politico» (</a:t>
            </a:r>
            <a:r>
              <a:rPr lang="it-IT" sz="1400" b="0" i="0" u="none" strike="noStrike" cap="none">
                <a:solidFill>
                  <a:schemeClr val="dk1"/>
                </a:solidFill>
                <a:latin typeface="Book Antiqua"/>
                <a:ea typeface="Book Antiqua"/>
                <a:cs typeface="Book Antiqua"/>
                <a:sym typeface="Book Antiqua"/>
              </a:rPr>
              <a:t>Emilio Lussu</a:t>
            </a:r>
            <a:r>
              <a:rPr lang="it-IT" sz="1600" b="0" i="0" u="none" strike="noStrike" cap="none">
                <a:solidFill>
                  <a:schemeClr val="dk1"/>
                </a:solidFill>
                <a:latin typeface="Book Antiqua"/>
                <a:ea typeface="Book Antiqua"/>
                <a:cs typeface="Book Antiqua"/>
                <a:sym typeface="Book Antiqua"/>
              </a:rPr>
              <a:t>)</a:t>
            </a:r>
            <a:endParaRPr sz="1400" b="0" i="0" u="none" strike="noStrike" cap="none">
              <a:solidFill>
                <a:srgbClr val="000000"/>
              </a:solidFill>
              <a:latin typeface="Arial"/>
              <a:ea typeface="Arial"/>
              <a:cs typeface="Arial"/>
              <a:sym typeface="Arial"/>
            </a:endParaRPr>
          </a:p>
        </p:txBody>
      </p:sp>
      <p:sp>
        <p:nvSpPr>
          <p:cNvPr id="195" name="Google Shape;195;p9"/>
          <p:cNvSpPr/>
          <p:nvPr/>
        </p:nvSpPr>
        <p:spPr>
          <a:xfrm>
            <a:off x="2483768" y="179863"/>
            <a:ext cx="381642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IT" sz="1800" b="1" i="0" u="none" strike="noStrike" cap="none">
                <a:solidFill>
                  <a:srgbClr val="C00000"/>
                </a:solidFill>
                <a:latin typeface="Book Antiqua"/>
                <a:ea typeface="Book Antiqua"/>
                <a:cs typeface="Book Antiqua"/>
                <a:sym typeface="Book Antiqua"/>
              </a:rPr>
              <a:t>IL «CONFINO DI POLIZIA»</a:t>
            </a:r>
            <a:endParaRPr sz="1400" b="0" i="0" u="none" strike="noStrike" cap="none">
              <a:solidFill>
                <a:srgbClr val="000000"/>
              </a:solidFill>
              <a:latin typeface="Arial"/>
              <a:ea typeface="Arial"/>
              <a:cs typeface="Arial"/>
              <a:sym typeface="Arial"/>
            </a:endParaRPr>
          </a:p>
        </p:txBody>
      </p:sp>
      <p:pic>
        <p:nvPicPr>
          <p:cNvPr id="196" name="Google Shape;196;p9" descr="http://www.marenostrum.it/wp-content/uploads/2009/02/emilio-lussu.jpg"/>
          <p:cNvPicPr preferRelativeResize="0"/>
          <p:nvPr/>
        </p:nvPicPr>
        <p:blipFill rotWithShape="1">
          <a:blip r:embed="rId4">
            <a:alphaModFix/>
          </a:blip>
          <a:srcRect/>
          <a:stretch/>
        </p:blipFill>
        <p:spPr>
          <a:xfrm>
            <a:off x="7452320" y="4077072"/>
            <a:ext cx="1342628" cy="1049935"/>
          </a:xfrm>
          <a:prstGeom prst="rect">
            <a:avLst/>
          </a:prstGeom>
          <a:noFill/>
          <a:ln>
            <a:noFill/>
          </a:ln>
        </p:spPr>
      </p:pic>
      <p:pic>
        <p:nvPicPr>
          <p:cNvPr id="197" name="Google Shape;197;p9" descr="http://www.primolevicenter.org/Essays%26Interviews/Entries/2010/1/23_Memory_Buried__In_Search_of_Mussolinis_Camps_1_files/Foto-CS-Capogreco.jpg"/>
          <p:cNvPicPr preferRelativeResize="0"/>
          <p:nvPr/>
        </p:nvPicPr>
        <p:blipFill rotWithShape="1">
          <a:blip r:embed="rId5">
            <a:alphaModFix/>
          </a:blip>
          <a:srcRect/>
          <a:stretch/>
        </p:blipFill>
        <p:spPr>
          <a:xfrm>
            <a:off x="1979712" y="3900805"/>
            <a:ext cx="1134690" cy="1290965"/>
          </a:xfrm>
          <a:prstGeom prst="rect">
            <a:avLst/>
          </a:prstGeom>
          <a:noFill/>
          <a:ln>
            <a:noFill/>
          </a:ln>
        </p:spPr>
      </p:pic>
      <p:sp>
        <p:nvSpPr>
          <p:cNvPr id="198" name="Google Shape;198;p9" descr="data:image/jpeg;base64,/9j/4AAQSkZJRgABAQAAAQABAAD/2wCEAAkGBhIQEBIUExIWEhQWEhgXFhgVGBgSEhUXGhYVFhQUFBUYGyYeGBokGhcYHy8gJCgpLCwsFR4xNTAqNSYrLCkBCQoKDAwMDQwNDykYFBgpKSkpKSkpKSkpKSkpKSkpKSkpKSkpKSkpKSkpKSkpKSkpKSkpKSkpKSkpKSkpKSkpKf/AABEIAOEA4QMBIgACEQEDEQH/xAAcAAEAAQUBAQAAAAAAAAAAAAAAAwIEBQYHAQj/xABEEAACAQIDAwgGCQIFAwUAAAABAgADEQQSIQUxUQYTIjJBYXKxFTNxkZKyBxQjQlOBodHSYsEWUpPh8Rck8ENUc4Ki/8QAFQEBAQAAAAAAAAAAAAAAAAAAAAH/xAAVEQEBAAAAAAAAAAAAAAAAAAAAEf/aAAwDAQACEQMRAD8A7jERAREQKK3VPsPlLLB7PQ00JDElFJ6b8B/VL2t1W8J8pHgfVU/AvyiBR6Mp8D8b/wAo9GU+B+N/5S6iBa+jKfA/G/8AKPRlPgfjf+UubxeBbejKfA/G/wDKPRlPgfjf+UubxeBbejKfA/G/8o9GU+B+N/5S6iBa+jKfA/G/8o9GU+B+N/5S6nl4Ft6Mp8D8b/yj0ZT4H43/AJS6iBa+jKfA/G/8o9GU+B+N/wCUuogWnoynwb43/lPfRlPg3xv/ACl1ECyrbNQKdG3H778PFJ8Eb0qZOvQXyErrdVvCfKR4H1VPwL8ogTxEQEREBERAREQERECit1W8J8pHgPVU/AvyiSVuq3hPlI8B6qn4F+UQJ54Z7EDBYvaGStVNRyuRAaSa2cZSXbKLZzm0tfTKN15ZrtytUG9VUGndl3sTiua0IYqFyrrqetvtNotPMsDA4Ha9SvTrdJEIohg4BtSdle9OoDvZMoJ3bxcCWmF28682gIPSIOZzVNX7REPMVNMy2cnUG2U8JmjtVRiGokG4oCsWuMuUuyW4/dvLEcpsKWpPdvtFIpsUYBl62/gbXHGBb4LlJVrOFTIQX0YqeqabOBlDmzXW2pB11AI1t05V1FSjqlQmkpc2ydNqZfNo2oFtbLbQ6g6S9p8uMIwJzsAKbOSyOOiqLUJ3anIytYdhEuMHylo1XIU2Apu7FrqUyOFdWUi4te//ADApobac1kp3puGNiUvcjm2c1V1PQBAT2sNew242tkWq7VftRUKc2SCqA1QlM5LrplKnOTbp77WlNDl1hWLXYoM4VSwIzDKhz2tdUGdRc8RLpOU1L6sK7goGdqar13Zld0ygKNb5CfZAsk5VVCqNam2akrFBfnAShYvvPQBHD85UnKSqalJAKdnZhn1yOFqmmWQ3sNACBqWJsN15cYXlVhjSWqx5s1KS1CDckXpo+UkbyFdRpxnq7RwdfEqh1rBQbMGU9ECoFYbiyhg1juvAtKPKauSuamnqFqEA5ScyO/QDNmYLZVNgb3J0taXlHbrmslO9NwbAlL9K6O/OJqRkBXKd+p39kzeWAkD0T2IgUVuq3hPlI8D6qn4F+USSt1W8J8pHgfVU/AvyiBPERAREQEREBERAREQKK3VbwnykeA9VT8C/KJJW6reE+UiwPqqfgX5RAuIiIEOIxSpvPHsJOgudBIfSlL8RRpfUgHQXNwd1hJq2HDFSb3U3FiR3a23iWj7EpEWykfmeJbj/AJtfyHCBS1LDmq1Qsuc0uba7C3NhibEX01Y6zGrycwWZDe/NLkUGqSFUA2SxO4C4H+0ytTY1JhbLYdxK77m2niM8fYdE26G6/adxFjAw+K5N4SrSelTcKzIUVgxe16FOloM3SPNInn2y6w2x8JTNQjpEo61CzFy4qPepm4klbd1rSfEUKNJ1Yhh0s17ki+ZBcjt6RU/lLdPqhA3mwsB0rgXKhdOFvysJBBS5K4IFGvchgAWfMT0VAp9Lssi6b+iJNU2fhObWlmIVKhqoVZrozF2LK47Om4106REr/wC1QFDoMxOtxroD37j+pk2DwtHMyKpFlynUjQEXFvdr2/lAsP8AD2BIQAkqKaooFQlQoRFDb9DlVNTw9susLszC0q5qhvtSqlizA5rrlDkneSqHcbWG6XfoOlwa9gOsb6AAW/ISp9i0yF0PRAA106OguDof9zAnO0KY++vvFtwIuey4IklHEq4urBt24336jdLL0HTtbpWG7pEkagkgnUE23+60uMHgFpFiL3a17m+7QSi6iIgUVuq3hPlI8D6qn4F+USSt1W8J8pHgfVU/AvyiBPERAREQEREBERAREQKK3Vb2HymPwW2KAp0xz1O+VRbOt72Ata++ZGr1T7DPn+u3Tp6joV2Yccpt29liDA7q+2sON9ekPa6j+8j/AMRYX/3NH/VT95wnboAR/vdLMNP6mXf7DMdsFEahjc2UMKAZQQM2jgHL7x74H0Ym2KDC4rUyCbAh1IJ4Xvvlzzo4j3z5m5P450ITN9mGFQjQKGUjp6907V/iCgaXO84op62Y7ja4NuIgbeaq8R75RUxiL1nVfaQPOcxxf0hLld6GHqV6add7ZKYA3i57pz/FticfUqYjKzqXNgTmRBfRTwA4gQPoKrtjC3s1ejcdhdLj3nu/SRpj8HvFWhu0Iene17778Z8yV8MVYgjW/tE9eloum4cN2v8AvKPp4V8NVNg9GoTpYFGJ7SLdu79JeU6SqSQACd/E+2fNWxcQ+EdawUZqdRWAIvcZWFvZrf8AKdAw30zdAs2FYgNbSooOp0sMvDtkg6rUxlNes6r7WA85Qdo0h/6ifEv7zim2OWK4803FJkIBW7srab9wUCWOKqg82LXN7W043gd7+vU/xE+IfvAxiHc6n/7D95xanWW40vo3YNN092btRji1pgDKKZbdrfXS8DtJxaD76/EP3nn16n+InxD95y/aFb7MWGpWn+p/5mEp1gCxO7Uk27oHaauLQq1nU9E7iD2SrA+qp+BflE+dsZypqFhzR5tRpoAS3eb93CfReFH2aeEeQgSxEQEREBERAREQERECl9x9k+acbiek3G5859LVNx9hnzPj9lm7Hn6JBJ3Mxt3Gy7/KBa18d0St9493bLGkhZgB2kAdg1NheX1LZILAHEUAL6nOy2HHVBLnCbCbosDSqgtawqKl8rKXANQr2W1F7ZpRHtzZH1Qikx+2UnPZgyZSfs7e0a+6KNeu9Hm8zGmt3ydiqABzluxbm0utv7DfnnqM1KkrMSivW5wqv3VzqGBsNL37JTsrk5inYNQNNiO0V6O7daxcEjuIgXuxKOGXD4hqxrVLAWSmctMFrqKlU316RAtv9txJMLtOilMIjV1TIc9mCqz5dbntBNiNQZDjNkYtV5opTopfORziDOdAC7NUJY6aDdc3AE2DZWwDiaFWkaXNMWDi1jTFwA1mF+BI3wLfYH0djFYY16tVqakHmyLMTrYtUHYL8Ne3QSw27yQbCJUfnFanbIlgQ7MMoOm4C4fj1O+ZHAbP2lhi1GlWptSB6StUQpYm5BXVwSP8vHfNm2FQpVkFLEOjuqqDSVzl6NyGYEBi3WuDpA5A2IZmG/fbjL87Jq8zcU2KFr3AOUWJBBv/AOazp9LZWz1dmRAjDeVBK6dmYggHjlI9s0/bmysTVxLNQZ8QnRYOpART/kYg5AQR277iBr2z6tuj+fvtNjqshG4X11v2hdCOMixGyg6O+Ialha4NwVu9OpxDrTDZD25hvvqO2ZPA7Pp5QWqUnVgQCjc4bEAHKuhuCBrb7xvAxlArZ8xIOXo23XuOt7QZc7HUU2OILEm2SwAsAdbk3vvFt3bIKDUKTksTiNGsouiHXdzmuYjgunFuyU841W603ajYdUKLWuBbS/YffbSBmsZi8yXU3FkF+3QkMLbxu/WYR8clyrb2JB3iwtq3RBuTu1tLqgyIgV6ubT7qWYkE2J1Gt78QeEx9TBU2qkU66ENqRVvhz7GzgAn2HsgaziqDU3HaD1TxF59UYbqJ4R5CcUrbHw64dEd89bsSlaqd5y2bQG+k7VhD9mngXyEgmiIgIiICIiAiIgIiIFNTcfYZ834/kvlHOFjYlibC9t9jefR9Xqn2HynHsaSRlFbo23GmhtfJuta+jHfwgc6w1G61O0hTb8hc/pLQ1CVy3uASQN4uQAT+g903OpsmlTJLMXzC33UAvbMNO4mYfH7HoINKxVuDC4/T8/dKMDuiZzCck69WjztMB1zEWU5m0Ntw98lrcjsQoH2NVjntdUJXLYagdbTv0gU8mnW9UvrkouUvqAxsq6bvvSZLqwZLDKpC3FxoLEEd8kq7HbDgNatZgR9pT5tDuOutx2e20tXxG+BQKuU1HOXMwOgUBRcgkAdlhNj5NUjWqYXmyxIRy4vdXykFdBuUFr2PbNQxLcDOgfRVzYzNlIqc2VuT0SM2YgDju90CTlDXraKVYJmGc2awF9STuAt2xieUqKKqIyJTZ6oYVE5wOcqWBTUC47e4eybDymxCihWbsFJh/aafsQ0hzr4g6KFPN5SXLMinOBbNpa1/fCsBhqFquVU5tSRa5B/PNu38LjSbbX2bXq02UKKtxoVKEaEbzfpaaa3tabJsHG4TE0xzITKpN1KgMp7SRvF995f1tm0ytguX2Ejygc6xPJ7EsqkUW6It/USSey8locm8RTsCjG43hVI3ai5b/wAtN79FD/M3xEnzlCbGC7mex/qY+Z0gab/hbE1DbmubXLYXyhdLX0DFhf8AuZu3JnkzSpYQLVpqzOxZ72bW9ls3sA98x+0diVibUrMh6wZ2U31vYjdoZsmCTmsLTDWXKF0B0BvuB7ZBHS5MYWkj5aKm43uBU42tfQflwmewXqqfgXyEsMQpIOtgFJPfv/SX+B9VT8C/KIRPERAREQEREBERAREQKam4+wz5+qY4K+Vj26X001H9hPoGpuPsM+calHPUN94bT36X/O0DJ4wko2gKkfevc6H3TUMRV1vr59s2TbeMbKV7VUXA7Cd81Mt3yjoX0XbQb7elfTRwN+pJDf2m/wCvD+1pyLkDizTxlME5VqAoT7d36zq4UG4NyVNtTbsBB0PAwrVfpAxdlpoTxY7999P0B980fEPe50sd1pluWtY1MQ9lYopyggEgWGVu3jeYF1bKOi24kXUi2un6QiJkAYG24g7uBBnUsFghRC5RYPXFYbtEq3AGhtpcD3TmBRr6i2uuh00JnTMDXLbMw9W92WkAe3qsPLIIFry+2jkRKCas1iw7gbgHvJ8pVtLB1MKlBs11CnnDoDnbLlViASU07zfs7JgdmYmniMXia2IVilFDUspuTZxZTxEs+U3Lx8YnNqvNJcFtczMb3FzpYAgGw7RA2vkMjti6zgA0stiyjKmc2JFiATrf3DjN/CTkvIjlPXo1qNIsrUqtTXMOmC2lww11sJ1avXCC/eAAN5J0AHfIqQT20jz6mRYnEsoui5yN6ggMbjSxOm/jAvAZZ8pMSq4drtl1W3tDA2mN2niNoHLzFOgNelzjtcd+nZ2aazA8p9o162FpAUr1wemoynNl65pkbwLbh2Eb9ZR0CrU6B71PlMlgfVU/AvkJyul9IGIanbJh7inqOdbPwPRCW9o/3nVcGPs08C+QkRNERAREQEREBERAREQKKu4+w+U4RhtqPicRbJTBDkZgihtABcndfSd3rHon2HynPdlfRgUy1BiBci/U0s12t1u/f3QNCrcoKtOvVAyvlA66qb7uwCxmL9P4nF1adPMiZ3VRlpItrm19FvOi1foaZqrv9bHS7ObOn/6lthvoPqU6iOMYt1cMPsiNxB/zwNBo8oMVhKrIzdJHytnAfKQbG19OM6djNmCuFqGrUtlV7owW9gx7Bu1/QSDbn0OPicTVrDEonOG+Xm2NjYX1zd0z+y+QbUsIKD1g7BCuezWA1C2UsbWBt+UDi1bb9dmcc/UIzG13I0/KR09vV1uBUa43G9z+RM6D/wBDalyfraam/qz/ACnjfQXUvf62n+mf5QOf0NvVQHuxctbrWfcddCOGn5zcMHtZ6myw5OVhUKAUwKa2uDuXQaGZAfQbVF/+7T/Tb+UzWy/ovq0cHVw5xQ+0e+ZUIOWwBXUm17b4Gmrt8YahimVleoeZADhXBDA5yQRqL30PdNdxHKx6m+jQU77rTC927dOp4r6KOeFAPVphUZc4SlkLqAQQWuWzHjuGukw+K+g6o1R2XE00VnYhebbogm4Xrdg0gaHT28yOjc1SZha16YWxB0tYibLgeW+JxFZSWVFzdECnnLXIsUQalgDvuO2Zz/opU5xG+spYMCRka5FxcdabVhvo2wtN86prlKi5YgKb3G/W9+3vgahi+WAptlpjE1awYKFboLmJ3MgueOltbSemcfiKgYUTS7yzKveQO/uvNzrclOlR5spTVKodgEtmsrBRpu1IN+6ZEbJPEe6FazgMFXoZnrYkugBJGUZVsLkgnXdec25T7br0nplGSmKiF70wA46R7RqN/nO0bR2C1WlUQOAWQre264tec92h9C+Iqtm+tU9BYXVjpv8AMmEadgOVDhCHaqxHaCjA5tNcwuO3cTPojCerTwjyE46foOxA1OKpG2vVfsnYcG16aH+hfIQJoiICIiAiIgIiICIiBRX6reE+UiwPqqfgX5RJa3VbwnykeB9VT8C/KIE8REBERAREQKKrkKSBcgE2490xi7WcrcUHvddDpvvru7LD3zLTzLAw3pyprfDVAQT3g2B1BA7v1mUw1YsqkrlJGoO8SXLAED2IiAiIgIiIFFbqt4T5SPA+qp+BflEkrdVvCfKR4H1VPwL8ogTxEQEREBERAREQERECiv1W8J8pFgPVU/AvyiS1+q3hPlIsB6qn4F+UQLiIiAiIgIiICIiAiIgIiICIiAiIgUVuq3hPlI8D6qn4F+USuv1W8J8pRgPVU/AvyiBPERAREQEREBERAREQKK/VbwnykWA9VT8C/KJLX6reE+UiwHqqfgX5RAuIiICIiAiIgIiICIiAiIgIiICIiBHX6rew+UowHqqfgX5RKq/VbwnylOB9VT8C/KIE8REBERAREQEREBERAor9VvCfKRYD1VP/AONflElr9VvCfKRYD1VPwL8ogXEREBERAREQEREBERAREQEREBERAjrjot4T5SjA+qp+BflEkrdVvCfKR4H1VPwL8ogTxEQEREBERAREQERECiv1W9h8pFgPVU/AvyiS1+q3sPlIsB6qn4F+UQLiIiAiIgIiICInl4HsTy89gIiICIiAiIgUVuq3hPlI8D6qn4F+USSt1W8J8pHgfVU/AvyiBPERAREQEREBERAREQKK/Vb2HykWA9VT8C/KJLX6reE+Us8DjqfNU/tE6i/eHAd8C/iQfX6f4ifEv7x9ep/iJ8S/vAniQfXqf4ifEv7x9ep/iJ8S/vAniQfXqf4ifEv7x9fp/iJ8S/vAlqNYGaxjtp2Yl2y2NlBOgP3bKLA3OuvZNgbG0iPWJ8Q/eYXaOApVbktSqEAgZmHaRfS9r6b4Fmdq1KYziqAuc2ut1fu333jsm0YPEioiuNAygzBYbZyXu9VMuhyBlCggAA6HUWG6ZqliaSgAOgAFgMy7vfAuokH16n+InxL+8fXqf4ifEv7wJ4kH16n+InxL+8fXqf4ifEv7wJ4kH16n+InxL+8fXqf4ifEv7wJK3VbwnykeB9VT8C/KJRWx1PK32ibj95eHtleB9VT8C/KIE8REBERAREQEREBERApfdMPEQPYiICIiAiIgeyloiUBPYiQIiICIiAiIgJlqXVHsiIFcREBERAREQP/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pic>
        <p:nvPicPr>
          <p:cNvPr id="199" name="Google Shape;199;p9"/>
          <p:cNvPicPr preferRelativeResize="0"/>
          <p:nvPr/>
        </p:nvPicPr>
        <p:blipFill rotWithShape="1">
          <a:blip r:embed="rId6">
            <a:alphaModFix/>
          </a:blip>
          <a:srcRect l="15385" r="14872"/>
          <a:stretch/>
        </p:blipFill>
        <p:spPr>
          <a:xfrm rot="-786472">
            <a:off x="262738" y="3608720"/>
            <a:ext cx="1529861" cy="2492835"/>
          </a:xfrm>
          <a:prstGeom prst="rect">
            <a:avLst/>
          </a:prstGeom>
          <a:noFill/>
          <a:ln>
            <a:noFill/>
          </a:ln>
        </p:spPr>
      </p:pic>
      <p:sp>
        <p:nvSpPr>
          <p:cNvPr id="200" name="Google Shape;200;p9"/>
          <p:cNvSpPr/>
          <p:nvPr/>
        </p:nvSpPr>
        <p:spPr>
          <a:xfrm>
            <a:off x="859686" y="5333764"/>
            <a:ext cx="1781250" cy="1477328"/>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it-IT" sz="900" b="1" i="0" u="none" strike="noStrike" cap="none">
                <a:solidFill>
                  <a:schemeClr val="dk1"/>
                </a:solidFill>
                <a:latin typeface="Book Antiqua"/>
                <a:ea typeface="Book Antiqua"/>
                <a:cs typeface="Book Antiqua"/>
                <a:sym typeface="Book Antiqua"/>
              </a:rPr>
              <a:t>Carlo Spartaco Capogreco, </a:t>
            </a:r>
            <a:r>
              <a:rPr lang="it-IT" sz="900" b="0" i="0" u="none" strike="noStrike" cap="none">
                <a:solidFill>
                  <a:schemeClr val="dk1"/>
                </a:solidFill>
                <a:latin typeface="Book Antiqua"/>
                <a:ea typeface="Book Antiqua"/>
                <a:cs typeface="Book Antiqua"/>
                <a:sym typeface="Book Antiqua"/>
              </a:rPr>
              <a:t>(1955) è uno storico italiano, docente presso la Facoltà di Scienze Politiche dell</a:t>
            </a:r>
            <a:r>
              <a:rPr lang="it-IT" sz="900" b="0" i="0" u="sng" strike="noStrike" cap="none">
                <a:solidFill>
                  <a:schemeClr val="dk1"/>
                </a:solidFill>
                <a:latin typeface="Book Antiqua"/>
                <a:ea typeface="Book Antiqua"/>
                <a:cs typeface="Book Antiqua"/>
                <a:sym typeface="Book Antiqua"/>
                <a:hlinkClick r:id="rId7">
                  <a:extLst>
                    <a:ext uri="{A12FA001-AC4F-418D-AE19-62706E023703}">
                      <ahyp:hlinkClr xmlns:ahyp="http://schemas.microsoft.com/office/drawing/2018/hyperlinkcolor" val="tx"/>
                    </a:ext>
                  </a:extLst>
                </a:hlinkClick>
              </a:rPr>
              <a:t>‘</a:t>
            </a:r>
            <a:r>
              <a:rPr lang="it-IT" sz="900" b="0" i="0" u="none" strike="noStrike" cap="none">
                <a:solidFill>
                  <a:schemeClr val="dk1"/>
                </a:solidFill>
                <a:latin typeface="Book Antiqua"/>
                <a:ea typeface="Book Antiqua"/>
                <a:cs typeface="Book Antiqua"/>
                <a:sym typeface="Book Antiqua"/>
              </a:rPr>
              <a:t>Università della Calabria e presidente della Fondazione Ferramonti</a:t>
            </a:r>
            <a:r>
              <a:rPr lang="it-IT" sz="900" b="1" i="0" u="none" strike="noStrike" cap="none">
                <a:solidFill>
                  <a:schemeClr val="dk1"/>
                </a:solidFill>
                <a:latin typeface="Book Antiqua"/>
                <a:ea typeface="Book Antiqua"/>
                <a:cs typeface="Book Antiqua"/>
                <a:sym typeface="Book Antiqua"/>
              </a:rPr>
              <a:t> I campi del duce. L’internamento nell’Italia fascista (1940-1943), ed. Gli Struzzi, 2004</a:t>
            </a:r>
            <a:endParaRPr sz="1400" b="0" i="0" u="none" strike="noStrike" cap="none">
              <a:solidFill>
                <a:srgbClr val="000000"/>
              </a:solidFill>
              <a:latin typeface="Arial"/>
              <a:ea typeface="Arial"/>
              <a:cs typeface="Arial"/>
              <a:sym typeface="Arial"/>
            </a:endParaRPr>
          </a:p>
        </p:txBody>
      </p:sp>
      <p:sp>
        <p:nvSpPr>
          <p:cNvPr id="201" name="Google Shape;201;p9"/>
          <p:cNvSpPr/>
          <p:nvPr/>
        </p:nvSpPr>
        <p:spPr>
          <a:xfrm>
            <a:off x="7452320" y="5127007"/>
            <a:ext cx="135875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it-IT" sz="900" b="1" i="0" u="none" strike="noStrike" cap="none">
                <a:solidFill>
                  <a:schemeClr val="dk1"/>
                </a:solidFill>
                <a:latin typeface="Book Antiqua"/>
                <a:ea typeface="Book Antiqua"/>
                <a:cs typeface="Book Antiqua"/>
                <a:sym typeface="Book Antiqua"/>
              </a:rPr>
              <a:t>Emilio Lussu</a:t>
            </a:r>
            <a:r>
              <a:rPr lang="it-IT" sz="900" b="0" i="0" u="none" strike="noStrike" cap="none">
                <a:solidFill>
                  <a:schemeClr val="dk1"/>
                </a:solidFill>
                <a:latin typeface="Book Antiqua"/>
                <a:ea typeface="Book Antiqua"/>
                <a:cs typeface="Book Antiqua"/>
                <a:sym typeface="Book Antiqua"/>
              </a:rPr>
              <a:t> (1890-1975) è stato un politico, scrittore e militare italiano</a:t>
            </a:r>
            <a:endParaRPr sz="1400" b="0" i="0" u="none" strike="noStrike" cap="none">
              <a:solidFill>
                <a:srgbClr val="000000"/>
              </a:solidFill>
              <a:latin typeface="Arial"/>
              <a:ea typeface="Arial"/>
              <a:cs typeface="Arial"/>
              <a:sym typeface="Arial"/>
            </a:endParaRPr>
          </a:p>
        </p:txBody>
      </p:sp>
      <p:sp>
        <p:nvSpPr>
          <p:cNvPr id="202" name="Google Shape;202;p9"/>
          <p:cNvSpPr/>
          <p:nvPr/>
        </p:nvSpPr>
        <p:spPr>
          <a:xfrm>
            <a:off x="1547664" y="2297273"/>
            <a:ext cx="2664296" cy="1015663"/>
          </a:xfrm>
          <a:prstGeom prst="rect">
            <a:avLst/>
          </a:prstGeom>
          <a:solidFill>
            <a:srgbClr val="F5F1DE">
              <a:alpha val="83529"/>
            </a:srgbClr>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it-IT" sz="1200" b="0" i="0" u="none" strike="noStrike" cap="none">
                <a:solidFill>
                  <a:schemeClr val="dk1"/>
                </a:solidFill>
                <a:latin typeface="Book Antiqua"/>
                <a:ea typeface="Book Antiqua"/>
                <a:cs typeface="Book Antiqua"/>
                <a:sym typeface="Book Antiqua"/>
              </a:rPr>
              <a:t>«Il confino di polizia era regolato dagli articoli 184-193 del r.d.l. 6 nov. 1926 n.1826 confluito poi nella Legge Rocco, n.2008/1926» (Capogreco)»</a:t>
            </a:r>
            <a:endParaRPr sz="1400" b="0" i="0" u="none" strike="noStrike" cap="none">
              <a:solidFill>
                <a:srgbClr val="000000"/>
              </a:solidFill>
              <a:latin typeface="Arial"/>
              <a:ea typeface="Arial"/>
              <a:cs typeface="Arial"/>
              <a:sym typeface="Arial"/>
            </a:endParaRPr>
          </a:p>
        </p:txBody>
      </p:sp>
      <p:sp>
        <p:nvSpPr>
          <p:cNvPr id="203" name="Google Shape;203;p9"/>
          <p:cNvSpPr/>
          <p:nvPr/>
        </p:nvSpPr>
        <p:spPr>
          <a:xfrm>
            <a:off x="4211960" y="2636912"/>
            <a:ext cx="399561" cy="144016"/>
          </a:xfrm>
          <a:prstGeom prst="rightArrow">
            <a:avLst>
              <a:gd name="adj1" fmla="val 50000"/>
              <a:gd name="adj2" fmla="val 50000"/>
            </a:avLst>
          </a:prstGeom>
          <a:solidFill>
            <a:schemeClr val="accent1"/>
          </a:solidFill>
          <a:ln w="25400" cap="flat" cmpd="sng">
            <a:solidFill>
              <a:srgbClr val="9687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gtEl>
                                        <p:attrNameLst>
                                          <p:attrName>style.visibility</p:attrName>
                                        </p:attrNameLst>
                                      </p:cBhvr>
                                      <p:to>
                                        <p:strVal val="visible"/>
                                      </p:to>
                                    </p:set>
                                    <p:animEffect transition="in" filter="fade">
                                      <p:cBhvr>
                                        <p:cTn id="12" dur="500"/>
                                        <p:tgtEl>
                                          <p:spTgt spid="20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fade">
                                      <p:cBhvr>
                                        <p:cTn id="16" dur="500"/>
                                        <p:tgtEl>
                                          <p:spTgt spid="20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fade">
                                      <p:cBhvr>
                                        <p:cTn id="20" dur="500"/>
                                        <p:tgtEl>
                                          <p:spTgt spid="19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7"/>
                                        </p:tgtEl>
                                        <p:attrNameLst>
                                          <p:attrName>style.visibility</p:attrName>
                                        </p:attrNameLst>
                                      </p:cBhvr>
                                      <p:to>
                                        <p:strVal val="visible"/>
                                      </p:to>
                                    </p:set>
                                    <p:animEffect transition="in" filter="fade">
                                      <p:cBhvr>
                                        <p:cTn id="25" dur="500"/>
                                        <p:tgtEl>
                                          <p:spTgt spid="197"/>
                                        </p:tgtEl>
                                      </p:cBhvr>
                                    </p:animEffect>
                                  </p:childTnLst>
                                </p:cTn>
                              </p:par>
                              <p:par>
                                <p:cTn id="26" presetID="10" presetClass="entr" presetSubtype="0" fill="hold" nodeType="withEffect">
                                  <p:stCondLst>
                                    <p:cond delay="0"/>
                                  </p:stCondLst>
                                  <p:childTnLst>
                                    <p:set>
                                      <p:cBhvr>
                                        <p:cTn id="27" dur="1" fill="hold">
                                          <p:stCondLst>
                                            <p:cond delay="0"/>
                                          </p:stCondLst>
                                        </p:cTn>
                                        <p:tgtEl>
                                          <p:spTgt spid="199"/>
                                        </p:tgtEl>
                                        <p:attrNameLst>
                                          <p:attrName>style.visibility</p:attrName>
                                        </p:attrNameLst>
                                      </p:cBhvr>
                                      <p:to>
                                        <p:strVal val="visible"/>
                                      </p:to>
                                    </p:set>
                                    <p:animEffect transition="in" filter="fade">
                                      <p:cBhvr>
                                        <p:cTn id="28" dur="500"/>
                                        <p:tgtEl>
                                          <p:spTgt spid="199"/>
                                        </p:tgtEl>
                                      </p:cBhvr>
                                    </p:animEffect>
                                  </p:childTnLst>
                                </p:cTn>
                              </p:par>
                              <p:par>
                                <p:cTn id="29" presetID="10" presetClass="entr" presetSubtype="0" fill="hold" nodeType="withEffect">
                                  <p:stCondLst>
                                    <p:cond delay="0"/>
                                  </p:stCondLst>
                                  <p:childTnLst>
                                    <p:set>
                                      <p:cBhvr>
                                        <p:cTn id="30" dur="1" fill="hold">
                                          <p:stCondLst>
                                            <p:cond delay="0"/>
                                          </p:stCondLst>
                                        </p:cTn>
                                        <p:tgtEl>
                                          <p:spTgt spid="200"/>
                                        </p:tgtEl>
                                        <p:attrNameLst>
                                          <p:attrName>style.visibility</p:attrName>
                                        </p:attrNameLst>
                                      </p:cBhvr>
                                      <p:to>
                                        <p:strVal val="visible"/>
                                      </p:to>
                                    </p:set>
                                    <p:animEffect transition="in" filter="fade">
                                      <p:cBhvr>
                                        <p:cTn id="31" dur="500"/>
                                        <p:tgtEl>
                                          <p:spTgt spid="20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4"/>
                                        </p:tgtEl>
                                        <p:attrNameLst>
                                          <p:attrName>style.visibility</p:attrName>
                                        </p:attrNameLst>
                                      </p:cBhvr>
                                      <p:to>
                                        <p:strVal val="visible"/>
                                      </p:to>
                                    </p:set>
                                    <p:animEffect transition="in" filter="fade">
                                      <p:cBhvr>
                                        <p:cTn id="36" dur="500"/>
                                        <p:tgtEl>
                                          <p:spTgt spid="194"/>
                                        </p:tgtEl>
                                      </p:cBhvr>
                                    </p:animEffect>
                                  </p:childTnLst>
                                </p:cTn>
                              </p:par>
                              <p:par>
                                <p:cTn id="37" presetID="10" presetClass="entr" presetSubtype="0" fill="hold" nodeType="withEffect">
                                  <p:stCondLst>
                                    <p:cond delay="0"/>
                                  </p:stCondLst>
                                  <p:childTnLst>
                                    <p:set>
                                      <p:cBhvr>
                                        <p:cTn id="38" dur="1" fill="hold">
                                          <p:stCondLst>
                                            <p:cond delay="0"/>
                                          </p:stCondLst>
                                        </p:cTn>
                                        <p:tgtEl>
                                          <p:spTgt spid="196"/>
                                        </p:tgtEl>
                                        <p:attrNameLst>
                                          <p:attrName>style.visibility</p:attrName>
                                        </p:attrNameLst>
                                      </p:cBhvr>
                                      <p:to>
                                        <p:strVal val="visible"/>
                                      </p:to>
                                    </p:set>
                                    <p:animEffect transition="in" filter="fade">
                                      <p:cBhvr>
                                        <p:cTn id="39" dur="500"/>
                                        <p:tgtEl>
                                          <p:spTgt spid="196"/>
                                        </p:tgtEl>
                                      </p:cBhvr>
                                    </p:animEffect>
                                  </p:childTnLst>
                                </p:cTn>
                              </p:par>
                              <p:par>
                                <p:cTn id="40" presetID="10" presetClass="entr" presetSubtype="0" fill="hold" nodeType="withEffect">
                                  <p:stCondLst>
                                    <p:cond delay="0"/>
                                  </p:stCondLst>
                                  <p:childTnLst>
                                    <p:set>
                                      <p:cBhvr>
                                        <p:cTn id="41" dur="1" fill="hold">
                                          <p:stCondLst>
                                            <p:cond delay="0"/>
                                          </p:stCondLst>
                                        </p:cTn>
                                        <p:tgtEl>
                                          <p:spTgt spid="201"/>
                                        </p:tgtEl>
                                        <p:attrNameLst>
                                          <p:attrName>style.visibility</p:attrName>
                                        </p:attrNameLst>
                                      </p:cBhvr>
                                      <p:to>
                                        <p:strVal val="visible"/>
                                      </p:to>
                                    </p:set>
                                    <p:animEffect transition="in" filter="fade">
                                      <p:cBhvr>
                                        <p:cTn id="42"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ertice">
  <a:themeElements>
    <a:clrScheme name="Vertice">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3178</Words>
  <Application>Microsoft Office PowerPoint</Application>
  <PresentationFormat>Presentazione su schermo (4:3)</PresentationFormat>
  <Paragraphs>94</Paragraphs>
  <Slides>19</Slides>
  <Notes>19</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19</vt:i4>
      </vt:variant>
    </vt:vector>
  </HeadingPairs>
  <TitlesOfParts>
    <vt:vector size="29" baseType="lpstr">
      <vt:lpstr>Book Antiqua</vt:lpstr>
      <vt:lpstr>Aparajita</vt:lpstr>
      <vt:lpstr>Georgia</vt:lpstr>
      <vt:lpstr>Calibri</vt:lpstr>
      <vt:lpstr>Arial</vt:lpstr>
      <vt:lpstr>Lucida Sans</vt:lpstr>
      <vt:lpstr>Noto Sans Symbols</vt:lpstr>
      <vt:lpstr>Bodoni</vt:lpstr>
      <vt:lpstr>Algerian</vt:lpstr>
      <vt:lpstr>Vertice</vt:lpstr>
      <vt:lpstr>Presentazione standard di PowerPoint</vt:lpstr>
      <vt:lpstr>Presentazione standard di PowerPoint</vt:lpstr>
      <vt:lpstr>Che cos’è un confine?</vt:lpstr>
      <vt:lpstr>Presentazione standard di PowerPoint</vt:lpstr>
      <vt:lpstr>Fascismo e politica delle minoranze al confine orientale</vt:lpstr>
      <vt:lpstr>Presentazione standard di PowerPoint</vt:lpstr>
      <vt:lpstr>Presentazione standard di PowerPoint</vt:lpstr>
      <vt:lpstr>«…..Secondo Andrzej Kaminski i campi di concentramento si contraddistinguono per lo sfruttamento del lavoro schiavo e per la privazione della libertà per via amministrativa e arbitraria.  Si tratta, per quanto riguarda questa seconda caratteristica, della sospensione o eliminazione totale della prassi poliziesca e giuridica dell’habeas corpus.  Giudizio condiviso da Kotek e Rigolout, secondo i quali “la detenzione è dunque di tipo penale, mentre il campo è destinato ai detenuti extragiudiziari ed è perciò sede di una detenzione amministrativa”.  (Amedeo Osti Guerrazzi, Poliziotti (I direttori dei campi di concentramento italiani 1940-1943), ed. Cooper, 2004 </vt:lpstr>
      <vt:lpstr>Presentazione standard di PowerPoint</vt:lpstr>
      <vt:lpstr>Secondo Paola Carocci la tradizione repressiva ereditata dall’Italia liberale  è da far risalire addirittura al 1863 quando, con la Legge Pica e le varie leggi contro il brigantaggio meridionale, venne introdotto dal nell’ordinamento giudiziario italiano il domicilio coatto. Era lo strumento di repressione della criminalità comune che fu utilizzato largamente da Francesco Crispi, nel 1894 e nel 1898, come misura di controllo del dissenso politico e si dimostrò estremamente efficace perché impediva ogni contatto tra il condannato e il suo ambiente politico sociale di provenienza.  Amedeo Osti Guerrazzi, Poliziotti (I direttori dei campi di concentramento italiani 1940-1943), ed. Cooper, 2004</vt:lpstr>
      <vt:lpstr>Un po’ di storia della legislazione sui campi di concentramento</vt:lpstr>
      <vt:lpstr>Nel 1938 il T.U. delle leggi di guerra e di neutralità approvato con r.d.  8 luglio, n.1415 dava facoltà (art.  284) al Ministero dell’interno e ai Prefetti di “di porre l’internamento dei sudditi nemici atti a portare le armi e che comunque possano svolgere attività dannosa per lo Stato.   Nell’estate del 1938 l’Ispettore Ercole Conti si recò in alcune località del sud Italia alla ricerca del campo idoneo  per impiantare un campo di concentramento per antifascisti che Bocchini voleva da 300 posti. Venne individuata una zona nel comune di Pisticci (Matera) di proprietà del demanio in un terreno di circa 25 km quadrati da bonificare. Nel 1938 cominciarono le pratiche burocratiche per la costruzione del campo che fu aperto nel 1939.  Il 1° giugno 1940 venne emanata la circolare n. 442/38954 dal ministero dell’Interno  che dava indicazioni sulle persone da internare: “….appena dichiarato lo stato di guerra dovranno essere arrestate e tradotte in carcere le persone pericolosissime sia italiane  che straniere di qualsiasi razza, capaci di turbare l’ordine pubblico aut commettere sabotaggi nonché le persone italiane aut straniere segnalate dai centri c.s.  per l’immediato arresto….”   (Amedeo Osti Guerrazzi, Poliziotti (I direttori dei campi di concentramento italiani 1940-1943), ed. Cooper, 2004  </vt:lpstr>
      <vt:lpstr>Direzione Generale per la Pubblica Sicurezza. Protocollo n. 442/12267 dell’8 giugno 1940: Prescrizioni per i campi di concentramento e per le località di internamento</vt:lpstr>
      <vt:lpstr>Ministero dell’Interno – Direzione Generale della Pubblica Sicurezza. N. 442/14178. Oggetto: Prescrizioni per i campi di concentramento e per le località di internamento </vt:lpstr>
      <vt:lpstr>Decreto del Duce del Fascismo, Capo del Governo, 4 settembre 1940. Disposizioni relative al trattamento dei sudditi nemici internati</vt:lpstr>
      <vt:lpstr>«…Tra il 1940 e il 1943 furono creati e gestiti dal Ministero dell’Interno circa 51 campi sul territorio metropolitano. Il numero non è certo perché di alcuni rimangono tracce documentarie veramente esigue e non si ha la sicurezza che abbiano funzionato realmente. Inoltre ci sono le strutture gestite dall’Esercito.  Solo in tre casi – Ferramonti di Tarsia, Pisticci e Le Fraschette -  i campi furono pensati e costruiti per accogliere gli internati civili; nella grande maggioranza invece, i campi non furono costruiti ex-novo, ma furono adattamenti di ex conventi, ville private,  mulini o orfanotrofi»  Amedeo Osti Guerrazzi, Poliziotti (I direttori dei campi di concentramento italiani 1940-1943), ed. Cooper, 2004 </vt:lpstr>
      <vt:lpstr>Presentazione standard di PowerPoint</vt:lpstr>
      <vt:lpstr>Presentazione standard di PowerPoint</vt:lpstr>
      <vt:lpstr>Pisticci, Basilicata, provincia di Matera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Sergio</dc:creator>
  <cp:lastModifiedBy>Marina Carteny</cp:lastModifiedBy>
  <cp:revision>1</cp:revision>
  <dcterms:created xsi:type="dcterms:W3CDTF">2012-08-29T13:31:59Z</dcterms:created>
  <dcterms:modified xsi:type="dcterms:W3CDTF">2024-02-16T12:10:19Z</dcterms:modified>
</cp:coreProperties>
</file>