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2"/>
  </p:notesMasterIdLst>
  <p:sldIdLst>
    <p:sldId id="275" r:id="rId2"/>
    <p:sldId id="276" r:id="rId3"/>
    <p:sldId id="277" r:id="rId4"/>
    <p:sldId id="278" r:id="rId5"/>
    <p:sldId id="279" r:id="rId6"/>
    <p:sldId id="280" r:id="rId7"/>
    <p:sldId id="281" r:id="rId8"/>
    <p:sldId id="282" r:id="rId9"/>
    <p:sldId id="283" r:id="rId10"/>
    <p:sldId id="284" r:id="rId11"/>
    <p:sldId id="285" r:id="rId12"/>
    <p:sldId id="286" r:id="rId13"/>
    <p:sldId id="287" r:id="rId14"/>
    <p:sldId id="288" r:id="rId15"/>
    <p:sldId id="289" r:id="rId16"/>
    <p:sldId id="290" r:id="rId17"/>
    <p:sldId id="291" r:id="rId18"/>
    <p:sldId id="292" r:id="rId19"/>
    <p:sldId id="293" r:id="rId20"/>
    <p:sldId id="294" r:id="rId21"/>
  </p:sldIdLst>
  <p:sldSz cx="9144000" cy="6858000" type="screen4x3"/>
  <p:notesSz cx="6858000" cy="9144000"/>
  <p:embeddedFontLst>
    <p:embeddedFont>
      <p:font typeface="Book Antiqua" panose="02040602050305030304" pitchFamily="18" charset="0"/>
      <p:regular r:id="rId23"/>
      <p:bold r:id="rId24"/>
      <p:italic r:id="rId25"/>
      <p:boldItalic r:id="rId26"/>
    </p:embeddedFont>
    <p:embeddedFont>
      <p:font typeface="Georgia" panose="02040502050405020303" pitchFamily="18" charset="0"/>
      <p:regular r:id="rId27"/>
      <p:bold r:id="rId28"/>
      <p:italic r:id="rId29"/>
      <p:boldItalic r:id="rId30"/>
    </p:embeddedFont>
    <p:embeddedFont>
      <p:font typeface="Lucida Sans" panose="020B0602030504020204"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3" roundtripDataSignature="AMtx7mhL+o3Vm/Y+78WWq35ZnotDEs3gs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1500" y="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font" Target="fonts/font12.fntdata"/><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53"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56"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it-IT"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1" name="Google Shape;291;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7" name="Google Shape;387;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6" name="Google Shape;396;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9" name="Google Shape;409;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7" name="Google Shape;417;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5" name="Google Shape;425;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4" name="Google Shape;434;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5" name="Google Shape;435;p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it-IT"/>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3" name="Google Shape;443;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8" name="Google Shape;448;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5" name="Google Shape;455;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5" name="Google Shape;465;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0" name="Google Shape;300;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4" name="Google Shape;474;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0" name="Google Shape;310;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1" name="Google Shape;321;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2" name="Google Shape;332;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1" name="Google Shape;341;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3" name="Google Shape;353;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7" name="Google Shape;367;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7" name="Google Shape;377;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15"/>
        <p:cNvGrpSpPr/>
        <p:nvPr/>
      </p:nvGrpSpPr>
      <p:grpSpPr>
        <a:xfrm>
          <a:off x="0" y="0"/>
          <a:ext cx="0" cy="0"/>
          <a:chOff x="0" y="0"/>
          <a:chExt cx="0" cy="0"/>
        </a:xfrm>
      </p:grpSpPr>
      <p:sp>
        <p:nvSpPr>
          <p:cNvPr id="16" name="Google Shape;16;p4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EAD59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41"/>
          <p:cNvSpPr txBox="1">
            <a:spLocks noGrp="1"/>
          </p:cNvSpPr>
          <p:nvPr>
            <p:ph type="dt" idx="10"/>
          </p:nvPr>
        </p:nvSpPr>
        <p:spPr>
          <a:xfrm>
            <a:off x="457200" y="6416675"/>
            <a:ext cx="2133600" cy="36512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41"/>
          <p:cNvSpPr txBox="1">
            <a:spLocks noGrp="1"/>
          </p:cNvSpPr>
          <p:nvPr>
            <p:ph type="ftr" idx="11"/>
          </p:nvPr>
        </p:nvSpPr>
        <p:spPr>
          <a:xfrm>
            <a:off x="3124200" y="6416675"/>
            <a:ext cx="2895600" cy="365125"/>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41"/>
          <p:cNvSpPr txBox="1">
            <a:spLocks noGrp="1"/>
          </p:cNvSpPr>
          <p:nvPr>
            <p:ph type="sldNum" idx="12"/>
          </p:nvPr>
        </p:nvSpPr>
        <p:spPr>
          <a:xfrm>
            <a:off x="7924800" y="6416675"/>
            <a:ext cx="762000" cy="365125"/>
          </a:xfrm>
          <a:prstGeom prst="rect">
            <a:avLst/>
          </a:prstGeom>
          <a:noFill/>
          <a:ln>
            <a:noFill/>
          </a:ln>
        </p:spPr>
        <p:txBody>
          <a:bodyPr spcFirstLastPara="1" wrap="square" lIns="0" tIns="45700" rIns="0" bIns="4570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Book Antiqua"/>
                <a:ea typeface="Book Antiqua"/>
                <a:cs typeface="Book Antiqua"/>
                <a:sym typeface="Book Antiqu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Book Antiqua"/>
                <a:ea typeface="Book Antiqua"/>
                <a:cs typeface="Book Antiqua"/>
                <a:sym typeface="Book Antiqu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Book Antiqua"/>
                <a:ea typeface="Book Antiqua"/>
                <a:cs typeface="Book Antiqua"/>
                <a:sym typeface="Book Antiqu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Book Antiqua"/>
                <a:ea typeface="Book Antiqua"/>
                <a:cs typeface="Book Antiqua"/>
                <a:sym typeface="Book Antiqu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Book Antiqua"/>
                <a:ea typeface="Book Antiqua"/>
                <a:cs typeface="Book Antiqua"/>
                <a:sym typeface="Book Antiqu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Book Antiqua"/>
                <a:ea typeface="Book Antiqua"/>
                <a:cs typeface="Book Antiqua"/>
                <a:sym typeface="Book Antiqu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Book Antiqua"/>
                <a:ea typeface="Book Antiqua"/>
                <a:cs typeface="Book Antiqua"/>
                <a:sym typeface="Book Antiqu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Book Antiqua"/>
                <a:ea typeface="Book Antiqua"/>
                <a:cs typeface="Book Antiqua"/>
                <a:sym typeface="Book Antiqu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Titolo e testo verticale" type="vertTitleAndTx">
  <p:cSld name="VERTICAL_TITLE_AND_VERTICAL_TEXT">
    <p:spTree>
      <p:nvGrpSpPr>
        <p:cNvPr id="1" name="Shape 78"/>
        <p:cNvGrpSpPr/>
        <p:nvPr/>
      </p:nvGrpSpPr>
      <p:grpSpPr>
        <a:xfrm>
          <a:off x="0" y="0"/>
          <a:ext cx="0" cy="0"/>
          <a:chOff x="0" y="0"/>
          <a:chExt cx="0" cy="0"/>
        </a:xfrm>
      </p:grpSpPr>
      <p:sp>
        <p:nvSpPr>
          <p:cNvPr id="79" name="Google Shape;79;p51"/>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EAD59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51"/>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02895" algn="l">
              <a:lnSpc>
                <a:spcPct val="100000"/>
              </a:lnSpc>
              <a:spcBef>
                <a:spcPts val="360"/>
              </a:spcBef>
              <a:spcAft>
                <a:spcPts val="0"/>
              </a:spcAft>
              <a:buSzPts val="1170"/>
              <a:buChar char="▣"/>
              <a:defRPr/>
            </a:lvl1pPr>
            <a:lvl2pPr marL="914400" lvl="1" indent="-320040" algn="l">
              <a:lnSpc>
                <a:spcPct val="100000"/>
              </a:lnSpc>
              <a:spcBef>
                <a:spcPts val="360"/>
              </a:spcBef>
              <a:spcAft>
                <a:spcPts val="0"/>
              </a:spcAft>
              <a:buSzPts val="1440"/>
              <a:buChar char="◼"/>
              <a:defRPr/>
            </a:lvl2pPr>
            <a:lvl3pPr marL="1371600" lvl="2" indent="-337185" algn="l">
              <a:lnSpc>
                <a:spcPct val="100000"/>
              </a:lnSpc>
              <a:spcBef>
                <a:spcPts val="360"/>
              </a:spcBef>
              <a:spcAft>
                <a:spcPts val="0"/>
              </a:spcAft>
              <a:buSzPts val="171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81" name="Google Shape;81;p51"/>
          <p:cNvSpPr txBox="1">
            <a:spLocks noGrp="1"/>
          </p:cNvSpPr>
          <p:nvPr>
            <p:ph type="dt" idx="10"/>
          </p:nvPr>
        </p:nvSpPr>
        <p:spPr>
          <a:xfrm>
            <a:off x="457200" y="6416675"/>
            <a:ext cx="2133600" cy="36512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51"/>
          <p:cNvSpPr txBox="1">
            <a:spLocks noGrp="1"/>
          </p:cNvSpPr>
          <p:nvPr>
            <p:ph type="ftr" idx="11"/>
          </p:nvPr>
        </p:nvSpPr>
        <p:spPr>
          <a:xfrm>
            <a:off x="3124200" y="6416675"/>
            <a:ext cx="2895600" cy="365125"/>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51"/>
          <p:cNvSpPr txBox="1">
            <a:spLocks noGrp="1"/>
          </p:cNvSpPr>
          <p:nvPr>
            <p:ph type="sldNum" idx="12"/>
          </p:nvPr>
        </p:nvSpPr>
        <p:spPr>
          <a:xfrm>
            <a:off x="7924800" y="6416675"/>
            <a:ext cx="762000" cy="365125"/>
          </a:xfrm>
          <a:prstGeom prst="rect">
            <a:avLst/>
          </a:prstGeom>
          <a:noFill/>
          <a:ln>
            <a:noFill/>
          </a:ln>
        </p:spPr>
        <p:txBody>
          <a:bodyPr spcFirstLastPara="1" wrap="square" lIns="0" tIns="45700" rIns="0" bIns="4570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Book Antiqua"/>
                <a:ea typeface="Book Antiqua"/>
                <a:cs typeface="Book Antiqua"/>
                <a:sym typeface="Book Antiqu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Book Antiqua"/>
                <a:ea typeface="Book Antiqua"/>
                <a:cs typeface="Book Antiqua"/>
                <a:sym typeface="Book Antiqu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Book Antiqua"/>
                <a:ea typeface="Book Antiqua"/>
                <a:cs typeface="Book Antiqua"/>
                <a:sym typeface="Book Antiqu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Book Antiqua"/>
                <a:ea typeface="Book Antiqua"/>
                <a:cs typeface="Book Antiqua"/>
                <a:sym typeface="Book Antiqu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Book Antiqua"/>
                <a:ea typeface="Book Antiqua"/>
                <a:cs typeface="Book Antiqua"/>
                <a:sym typeface="Book Antiqu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Book Antiqua"/>
                <a:ea typeface="Book Antiqua"/>
                <a:cs typeface="Book Antiqua"/>
                <a:sym typeface="Book Antiqu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Book Antiqua"/>
                <a:ea typeface="Book Antiqua"/>
                <a:cs typeface="Book Antiqua"/>
                <a:sym typeface="Book Antiqu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Book Antiqua"/>
                <a:ea typeface="Book Antiqua"/>
                <a:cs typeface="Book Antiqua"/>
                <a:sym typeface="Book Antiqu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apositiva titolo" type="title">
  <p:cSld name="TITLE">
    <p:spTree>
      <p:nvGrpSpPr>
        <p:cNvPr id="1" name="Shape 26"/>
        <p:cNvGrpSpPr/>
        <p:nvPr/>
      </p:nvGrpSpPr>
      <p:grpSpPr>
        <a:xfrm>
          <a:off x="0" y="0"/>
          <a:ext cx="0" cy="0"/>
          <a:chOff x="0" y="0"/>
          <a:chExt cx="0" cy="0"/>
        </a:xfrm>
      </p:grpSpPr>
      <p:sp>
        <p:nvSpPr>
          <p:cNvPr id="27" name="Google Shape;27;p43"/>
          <p:cNvSpPr txBox="1">
            <a:spLocks noGrp="1"/>
          </p:cNvSpPr>
          <p:nvPr>
            <p:ph type="ctrTitle"/>
          </p:nvPr>
        </p:nvSpPr>
        <p:spPr>
          <a:xfrm>
            <a:off x="422030" y="1371600"/>
            <a:ext cx="8229600" cy="1828800"/>
          </a:xfrm>
          <a:prstGeom prst="rect">
            <a:avLst/>
          </a:prstGeom>
          <a:noFill/>
          <a:ln>
            <a:noFill/>
          </a:ln>
        </p:spPr>
        <p:txBody>
          <a:bodyPr spcFirstLastPara="1" wrap="square" lIns="45700" tIns="0" rIns="45700" bIns="0" anchor="b" anchorCtr="0">
            <a:normAutofit/>
          </a:bodyPr>
          <a:lstStyle>
            <a:lvl1pPr lvl="0" algn="ctr">
              <a:lnSpc>
                <a:spcPct val="100000"/>
              </a:lnSpc>
              <a:spcBef>
                <a:spcPts val="0"/>
              </a:spcBef>
              <a:spcAft>
                <a:spcPts val="0"/>
              </a:spcAft>
              <a:buClr>
                <a:srgbClr val="EAD594"/>
              </a:buClr>
              <a:buSzPts val="4800"/>
              <a:buFont typeface="Lucida Sans"/>
              <a:buNone/>
              <a:defRPr sz="4800" b="1" cap="none">
                <a:solidFill>
                  <a:srgbClr val="EAD59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3"/>
          <p:cNvSpPr txBox="1">
            <a:spLocks noGrp="1"/>
          </p:cNvSpPr>
          <p:nvPr>
            <p:ph type="dt" idx="10"/>
          </p:nvPr>
        </p:nvSpPr>
        <p:spPr>
          <a:xfrm>
            <a:off x="457200" y="6416675"/>
            <a:ext cx="2133600" cy="36512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3"/>
          <p:cNvSpPr txBox="1">
            <a:spLocks noGrp="1"/>
          </p:cNvSpPr>
          <p:nvPr>
            <p:ph type="ftr" idx="11"/>
          </p:nvPr>
        </p:nvSpPr>
        <p:spPr>
          <a:xfrm>
            <a:off x="3124200" y="6416675"/>
            <a:ext cx="2895600" cy="365125"/>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3"/>
          <p:cNvSpPr txBox="1">
            <a:spLocks noGrp="1"/>
          </p:cNvSpPr>
          <p:nvPr>
            <p:ph type="sldNum" idx="12"/>
          </p:nvPr>
        </p:nvSpPr>
        <p:spPr>
          <a:xfrm>
            <a:off x="7924800" y="6416675"/>
            <a:ext cx="762000" cy="365125"/>
          </a:xfrm>
          <a:prstGeom prst="rect">
            <a:avLst/>
          </a:prstGeom>
          <a:noFill/>
          <a:ln>
            <a:noFill/>
          </a:ln>
        </p:spPr>
        <p:txBody>
          <a:bodyPr spcFirstLastPara="1" wrap="square" lIns="0" tIns="45700" rIns="0" bIns="4570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Book Antiqua"/>
                <a:ea typeface="Book Antiqua"/>
                <a:cs typeface="Book Antiqua"/>
                <a:sym typeface="Book Antiqu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Book Antiqua"/>
                <a:ea typeface="Book Antiqua"/>
                <a:cs typeface="Book Antiqua"/>
                <a:sym typeface="Book Antiqu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Book Antiqua"/>
                <a:ea typeface="Book Antiqua"/>
                <a:cs typeface="Book Antiqua"/>
                <a:sym typeface="Book Antiqu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Book Antiqua"/>
                <a:ea typeface="Book Antiqua"/>
                <a:cs typeface="Book Antiqua"/>
                <a:sym typeface="Book Antiqu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Book Antiqua"/>
                <a:ea typeface="Book Antiqua"/>
                <a:cs typeface="Book Antiqua"/>
                <a:sym typeface="Book Antiqu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Book Antiqua"/>
                <a:ea typeface="Book Antiqua"/>
                <a:cs typeface="Book Antiqua"/>
                <a:sym typeface="Book Antiqu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Book Antiqua"/>
                <a:ea typeface="Book Antiqua"/>
                <a:cs typeface="Book Antiqua"/>
                <a:sym typeface="Book Antiqu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Book Antiqua"/>
                <a:ea typeface="Book Antiqua"/>
                <a:cs typeface="Book Antiqua"/>
                <a:sym typeface="Book Antiqu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it-IT"/>
              <a:t>‹N›</a:t>
            </a:fld>
            <a:endParaRPr/>
          </a:p>
        </p:txBody>
      </p:sp>
      <p:sp>
        <p:nvSpPr>
          <p:cNvPr id="31" name="Google Shape;31;p43"/>
          <p:cNvSpPr txBox="1">
            <a:spLocks noGrp="1"/>
          </p:cNvSpPr>
          <p:nvPr>
            <p:ph type="subTitle" idx="1"/>
          </p:nvPr>
        </p:nvSpPr>
        <p:spPr>
          <a:xfrm>
            <a:off x="1371600" y="3331698"/>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560"/>
              </a:spcBef>
              <a:spcAft>
                <a:spcPts val="0"/>
              </a:spcAft>
              <a:buSzPts val="1820"/>
              <a:buNone/>
              <a:defRPr>
                <a:solidFill>
                  <a:schemeClr val="lt1"/>
                </a:solidFill>
              </a:defRPr>
            </a:lvl1pPr>
            <a:lvl2pPr lvl="1" algn="ctr">
              <a:lnSpc>
                <a:spcPct val="100000"/>
              </a:lnSpc>
              <a:spcBef>
                <a:spcPts val="360"/>
              </a:spcBef>
              <a:spcAft>
                <a:spcPts val="0"/>
              </a:spcAft>
              <a:buSzPts val="1440"/>
              <a:buNone/>
              <a:defRPr/>
            </a:lvl2pPr>
            <a:lvl3pPr lvl="2" algn="ctr">
              <a:lnSpc>
                <a:spcPct val="100000"/>
              </a:lnSpc>
              <a:spcBef>
                <a:spcPts val="360"/>
              </a:spcBef>
              <a:spcAft>
                <a:spcPts val="0"/>
              </a:spcAft>
              <a:buSzPts val="1710"/>
              <a:buNone/>
              <a:defRPr/>
            </a:lvl3pPr>
            <a:lvl4pPr lvl="3" algn="ctr">
              <a:lnSpc>
                <a:spcPct val="100000"/>
              </a:lnSpc>
              <a:spcBef>
                <a:spcPts val="360"/>
              </a:spcBef>
              <a:spcAft>
                <a:spcPts val="0"/>
              </a:spcAft>
              <a:buSzPts val="1800"/>
              <a:buNone/>
              <a:defRPr/>
            </a:lvl4pPr>
            <a:lvl5pPr lvl="4" algn="ctr">
              <a:lnSpc>
                <a:spcPct val="100000"/>
              </a:lnSpc>
              <a:spcBef>
                <a:spcPts val="360"/>
              </a:spcBef>
              <a:spcAft>
                <a:spcPts val="0"/>
              </a:spcAft>
              <a:buSzPts val="1800"/>
              <a:buNone/>
              <a:defRPr/>
            </a:lvl5pPr>
            <a:lvl6pPr lvl="5" algn="ctr">
              <a:lnSpc>
                <a:spcPct val="100000"/>
              </a:lnSpc>
              <a:spcBef>
                <a:spcPts val="360"/>
              </a:spcBef>
              <a:spcAft>
                <a:spcPts val="0"/>
              </a:spcAft>
              <a:buSzPts val="1800"/>
              <a:buNone/>
              <a:defRPr/>
            </a:lvl6pPr>
            <a:lvl7pPr lvl="6" algn="ctr">
              <a:lnSpc>
                <a:spcPct val="100000"/>
              </a:lnSpc>
              <a:spcBef>
                <a:spcPts val="360"/>
              </a:spcBef>
              <a:spcAft>
                <a:spcPts val="0"/>
              </a:spcAft>
              <a:buSzPts val="180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Vuota" type="blank">
  <p:cSld name="BLANK">
    <p:spTree>
      <p:nvGrpSpPr>
        <p:cNvPr id="1" name="Shape 32"/>
        <p:cNvGrpSpPr/>
        <p:nvPr/>
      </p:nvGrpSpPr>
      <p:grpSpPr>
        <a:xfrm>
          <a:off x="0" y="0"/>
          <a:ext cx="0" cy="0"/>
          <a:chOff x="0" y="0"/>
          <a:chExt cx="0" cy="0"/>
        </a:xfrm>
      </p:grpSpPr>
      <p:sp>
        <p:nvSpPr>
          <p:cNvPr id="33" name="Google Shape;33;p44"/>
          <p:cNvSpPr txBox="1">
            <a:spLocks noGrp="1"/>
          </p:cNvSpPr>
          <p:nvPr>
            <p:ph type="dt" idx="10"/>
          </p:nvPr>
        </p:nvSpPr>
        <p:spPr>
          <a:xfrm>
            <a:off x="457200" y="6416675"/>
            <a:ext cx="2133600" cy="36512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44"/>
          <p:cNvSpPr txBox="1">
            <a:spLocks noGrp="1"/>
          </p:cNvSpPr>
          <p:nvPr>
            <p:ph type="ftr" idx="11"/>
          </p:nvPr>
        </p:nvSpPr>
        <p:spPr>
          <a:xfrm>
            <a:off x="3124200" y="6416675"/>
            <a:ext cx="2895600" cy="365125"/>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4"/>
          <p:cNvSpPr txBox="1">
            <a:spLocks noGrp="1"/>
          </p:cNvSpPr>
          <p:nvPr>
            <p:ph type="sldNum" idx="12"/>
          </p:nvPr>
        </p:nvSpPr>
        <p:spPr>
          <a:xfrm>
            <a:off x="7924800" y="6416675"/>
            <a:ext cx="762000" cy="365125"/>
          </a:xfrm>
          <a:prstGeom prst="rect">
            <a:avLst/>
          </a:prstGeom>
          <a:noFill/>
          <a:ln>
            <a:noFill/>
          </a:ln>
        </p:spPr>
        <p:txBody>
          <a:bodyPr spcFirstLastPara="1" wrap="square" lIns="0" tIns="45700" rIns="0" bIns="4570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Book Antiqua"/>
                <a:ea typeface="Book Antiqua"/>
                <a:cs typeface="Book Antiqua"/>
                <a:sym typeface="Book Antiqu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Book Antiqua"/>
                <a:ea typeface="Book Antiqua"/>
                <a:cs typeface="Book Antiqua"/>
                <a:sym typeface="Book Antiqu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Book Antiqua"/>
                <a:ea typeface="Book Antiqua"/>
                <a:cs typeface="Book Antiqua"/>
                <a:sym typeface="Book Antiqu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Book Antiqua"/>
                <a:ea typeface="Book Antiqua"/>
                <a:cs typeface="Book Antiqua"/>
                <a:sym typeface="Book Antiqu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Book Antiqua"/>
                <a:ea typeface="Book Antiqua"/>
                <a:cs typeface="Book Antiqua"/>
                <a:sym typeface="Book Antiqu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Book Antiqua"/>
                <a:ea typeface="Book Antiqua"/>
                <a:cs typeface="Book Antiqua"/>
                <a:sym typeface="Book Antiqu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Book Antiqua"/>
                <a:ea typeface="Book Antiqua"/>
                <a:cs typeface="Book Antiqua"/>
                <a:sym typeface="Book Antiqu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Book Antiqua"/>
                <a:ea typeface="Book Antiqua"/>
                <a:cs typeface="Book Antiqua"/>
                <a:sym typeface="Book Antiqu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bg>
      <p:bgPr>
        <a:blipFill>
          <a:blip r:embed="rId2">
            <a:alphaModFix/>
          </a:blip>
          <a:stretch>
            <a:fillRect/>
          </a:stretch>
        </a:blipFill>
        <a:effectLst/>
      </p:bgPr>
    </p:bg>
    <p:spTree>
      <p:nvGrpSpPr>
        <p:cNvPr id="1" name="Shape 36"/>
        <p:cNvGrpSpPr/>
        <p:nvPr/>
      </p:nvGrpSpPr>
      <p:grpSpPr>
        <a:xfrm>
          <a:off x="0" y="0"/>
          <a:ext cx="0" cy="0"/>
          <a:chOff x="0" y="0"/>
          <a:chExt cx="0" cy="0"/>
        </a:xfrm>
      </p:grpSpPr>
      <p:sp>
        <p:nvSpPr>
          <p:cNvPr id="37" name="Google Shape;37;p45"/>
          <p:cNvSpPr txBox="1">
            <a:spLocks noGrp="1"/>
          </p:cNvSpPr>
          <p:nvPr>
            <p:ph type="title"/>
          </p:nvPr>
        </p:nvSpPr>
        <p:spPr>
          <a:xfrm>
            <a:off x="1600200" y="609600"/>
            <a:ext cx="7086600" cy="1828800"/>
          </a:xfrm>
          <a:prstGeom prst="rect">
            <a:avLst/>
          </a:prstGeom>
          <a:noFill/>
          <a:ln>
            <a:noFill/>
          </a:ln>
        </p:spPr>
        <p:txBody>
          <a:bodyPr spcFirstLastPara="1" wrap="square" lIns="91425" tIns="45700" rIns="91425" bIns="0" anchor="b" anchorCtr="0">
            <a:noAutofit/>
          </a:bodyPr>
          <a:lstStyle>
            <a:lvl1pPr lvl="0" algn="l">
              <a:lnSpc>
                <a:spcPct val="100000"/>
              </a:lnSpc>
              <a:spcBef>
                <a:spcPts val="0"/>
              </a:spcBef>
              <a:spcAft>
                <a:spcPts val="0"/>
              </a:spcAft>
              <a:buClr>
                <a:srgbClr val="DCC577"/>
              </a:buClr>
              <a:buSzPts val="4800"/>
              <a:buFont typeface="Lucida Sans"/>
              <a:buNone/>
              <a:defRPr sz="4800" b="1" cap="none">
                <a:solidFill>
                  <a:srgbClr val="DCC577"/>
                </a:solidFill>
                <a:latin typeface="Lucida Sans"/>
                <a:ea typeface="Lucida Sans"/>
                <a:cs typeface="Lucida Sans"/>
                <a:sym typeface="Lucida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45"/>
          <p:cNvSpPr txBox="1">
            <a:spLocks noGrp="1"/>
          </p:cNvSpPr>
          <p:nvPr>
            <p:ph type="body" idx="1"/>
          </p:nvPr>
        </p:nvSpPr>
        <p:spPr>
          <a:xfrm>
            <a:off x="1600200" y="2507786"/>
            <a:ext cx="7086600" cy="150971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400"/>
              </a:spcBef>
              <a:spcAft>
                <a:spcPts val="0"/>
              </a:spcAft>
              <a:buSzPts val="1300"/>
              <a:buNone/>
              <a:defRPr sz="2000">
                <a:solidFill>
                  <a:schemeClr val="lt1"/>
                </a:solidFill>
              </a:defRPr>
            </a:lvl1pPr>
            <a:lvl2pPr marL="914400" lvl="1" indent="-228600" algn="l">
              <a:lnSpc>
                <a:spcPct val="100000"/>
              </a:lnSpc>
              <a:spcBef>
                <a:spcPts val="360"/>
              </a:spcBef>
              <a:spcAft>
                <a:spcPts val="0"/>
              </a:spcAft>
              <a:buSzPts val="1440"/>
              <a:buNone/>
              <a:defRPr sz="1800">
                <a:solidFill>
                  <a:schemeClr val="lt1"/>
                </a:solidFill>
              </a:defRPr>
            </a:lvl2pPr>
            <a:lvl3pPr marL="1371600" lvl="2" indent="-228600" algn="l">
              <a:lnSpc>
                <a:spcPct val="100000"/>
              </a:lnSpc>
              <a:spcBef>
                <a:spcPts val="320"/>
              </a:spcBef>
              <a:spcAft>
                <a:spcPts val="0"/>
              </a:spcAft>
              <a:buSzPts val="1520"/>
              <a:buNone/>
              <a:defRPr sz="1600">
                <a:solidFill>
                  <a:schemeClr val="lt1"/>
                </a:solidFill>
              </a:defRPr>
            </a:lvl3pPr>
            <a:lvl4pPr marL="1828800" lvl="3" indent="-228600" algn="l">
              <a:lnSpc>
                <a:spcPct val="100000"/>
              </a:lnSpc>
              <a:spcBef>
                <a:spcPts val="280"/>
              </a:spcBef>
              <a:spcAft>
                <a:spcPts val="0"/>
              </a:spcAft>
              <a:buSzPts val="1400"/>
              <a:buNone/>
              <a:defRPr sz="1400">
                <a:solidFill>
                  <a:schemeClr val="lt1"/>
                </a:solidFill>
              </a:defRPr>
            </a:lvl4pPr>
            <a:lvl5pPr marL="2286000" lvl="4" indent="-228600" algn="l">
              <a:lnSpc>
                <a:spcPct val="100000"/>
              </a:lnSpc>
              <a:spcBef>
                <a:spcPts val="280"/>
              </a:spcBef>
              <a:spcAft>
                <a:spcPts val="0"/>
              </a:spcAft>
              <a:buSzPts val="1400"/>
              <a:buNone/>
              <a:defRPr sz="1400">
                <a:solidFill>
                  <a:schemeClr val="lt1"/>
                </a:solidFill>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39" name="Google Shape;39;p45"/>
          <p:cNvSpPr txBox="1">
            <a:spLocks noGrp="1"/>
          </p:cNvSpPr>
          <p:nvPr>
            <p:ph type="dt" idx="10"/>
          </p:nvPr>
        </p:nvSpPr>
        <p:spPr>
          <a:xfrm>
            <a:off x="457200" y="6416675"/>
            <a:ext cx="2133600" cy="36512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45"/>
          <p:cNvSpPr txBox="1">
            <a:spLocks noGrp="1"/>
          </p:cNvSpPr>
          <p:nvPr>
            <p:ph type="ftr" idx="11"/>
          </p:nvPr>
        </p:nvSpPr>
        <p:spPr>
          <a:xfrm>
            <a:off x="3124200" y="6416675"/>
            <a:ext cx="2895600" cy="365125"/>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45"/>
          <p:cNvSpPr txBox="1">
            <a:spLocks noGrp="1"/>
          </p:cNvSpPr>
          <p:nvPr>
            <p:ph type="sldNum" idx="12"/>
          </p:nvPr>
        </p:nvSpPr>
        <p:spPr>
          <a:xfrm>
            <a:off x="7924800" y="6416675"/>
            <a:ext cx="762000" cy="365125"/>
          </a:xfrm>
          <a:prstGeom prst="rect">
            <a:avLst/>
          </a:prstGeom>
          <a:noFill/>
          <a:ln>
            <a:noFill/>
          </a:ln>
        </p:spPr>
        <p:txBody>
          <a:bodyPr spcFirstLastPara="1" wrap="square" lIns="0" tIns="45700" rIns="0" bIns="4570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Book Antiqua"/>
                <a:ea typeface="Book Antiqua"/>
                <a:cs typeface="Book Antiqua"/>
                <a:sym typeface="Book Antiqu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Book Antiqua"/>
                <a:ea typeface="Book Antiqua"/>
                <a:cs typeface="Book Antiqua"/>
                <a:sym typeface="Book Antiqu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Book Antiqua"/>
                <a:ea typeface="Book Antiqua"/>
                <a:cs typeface="Book Antiqua"/>
                <a:sym typeface="Book Antiqu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Book Antiqua"/>
                <a:ea typeface="Book Antiqua"/>
                <a:cs typeface="Book Antiqua"/>
                <a:sym typeface="Book Antiqu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Book Antiqua"/>
                <a:ea typeface="Book Antiqua"/>
                <a:cs typeface="Book Antiqua"/>
                <a:sym typeface="Book Antiqu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Book Antiqua"/>
                <a:ea typeface="Book Antiqua"/>
                <a:cs typeface="Book Antiqua"/>
                <a:sym typeface="Book Antiqu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Book Antiqua"/>
                <a:ea typeface="Book Antiqua"/>
                <a:cs typeface="Book Antiqua"/>
                <a:sym typeface="Book Antiqu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Book Antiqua"/>
                <a:ea typeface="Book Antiqua"/>
                <a:cs typeface="Book Antiqua"/>
                <a:sym typeface="Book Antiqu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ue contenuti" type="twoObj">
  <p:cSld name="TWO_OBJECTS">
    <p:spTree>
      <p:nvGrpSpPr>
        <p:cNvPr id="1" name="Shape 42"/>
        <p:cNvGrpSpPr/>
        <p:nvPr/>
      </p:nvGrpSpPr>
      <p:grpSpPr>
        <a:xfrm>
          <a:off x="0" y="0"/>
          <a:ext cx="0" cy="0"/>
          <a:chOff x="0" y="0"/>
          <a:chExt cx="0" cy="0"/>
        </a:xfrm>
      </p:grpSpPr>
      <p:sp>
        <p:nvSpPr>
          <p:cNvPr id="43" name="Google Shape;43;p4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EAD59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4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335915" algn="l">
              <a:lnSpc>
                <a:spcPct val="100000"/>
              </a:lnSpc>
              <a:spcBef>
                <a:spcPts val="520"/>
              </a:spcBef>
              <a:spcAft>
                <a:spcPts val="0"/>
              </a:spcAft>
              <a:buSzPts val="1690"/>
              <a:buChar char="▣"/>
              <a:defRPr sz="2600"/>
            </a:lvl1pPr>
            <a:lvl2pPr marL="914400" lvl="1" indent="-350519" algn="l">
              <a:lnSpc>
                <a:spcPct val="100000"/>
              </a:lnSpc>
              <a:spcBef>
                <a:spcPts val="480"/>
              </a:spcBef>
              <a:spcAft>
                <a:spcPts val="0"/>
              </a:spcAft>
              <a:buSzPts val="1920"/>
              <a:buChar char="◼"/>
              <a:defRPr sz="2400"/>
            </a:lvl2pPr>
            <a:lvl3pPr marL="1371600" lvl="2" indent="-349250" algn="l">
              <a:lnSpc>
                <a:spcPct val="100000"/>
              </a:lnSpc>
              <a:spcBef>
                <a:spcPts val="400"/>
              </a:spcBef>
              <a:spcAft>
                <a:spcPts val="0"/>
              </a:spcAft>
              <a:buSzPts val="1900"/>
              <a:buChar char="?"/>
              <a:defRPr sz="2000"/>
            </a:lvl3pPr>
            <a:lvl4pPr marL="1828800" lvl="3" indent="-342900" algn="l">
              <a:lnSpc>
                <a:spcPct val="100000"/>
              </a:lnSpc>
              <a:spcBef>
                <a:spcPts val="360"/>
              </a:spcBef>
              <a:spcAft>
                <a:spcPts val="0"/>
              </a:spcAft>
              <a:buSzPts val="1800"/>
              <a:buChar char="?"/>
              <a:defRPr sz="1800"/>
            </a:lvl4pPr>
            <a:lvl5pPr marL="2286000" lvl="4" indent="-342900" algn="l">
              <a:lnSpc>
                <a:spcPct val="100000"/>
              </a:lnSpc>
              <a:spcBef>
                <a:spcPts val="360"/>
              </a:spcBef>
              <a:spcAft>
                <a:spcPts val="0"/>
              </a:spcAft>
              <a:buSzPts val="1800"/>
              <a:buChar char="■"/>
              <a:defRPr sz="18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45" name="Google Shape;45;p4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335915" algn="l">
              <a:lnSpc>
                <a:spcPct val="100000"/>
              </a:lnSpc>
              <a:spcBef>
                <a:spcPts val="520"/>
              </a:spcBef>
              <a:spcAft>
                <a:spcPts val="0"/>
              </a:spcAft>
              <a:buSzPts val="1690"/>
              <a:buChar char="▣"/>
              <a:defRPr sz="2600"/>
            </a:lvl1pPr>
            <a:lvl2pPr marL="914400" lvl="1" indent="-350519" algn="l">
              <a:lnSpc>
                <a:spcPct val="100000"/>
              </a:lnSpc>
              <a:spcBef>
                <a:spcPts val="480"/>
              </a:spcBef>
              <a:spcAft>
                <a:spcPts val="0"/>
              </a:spcAft>
              <a:buSzPts val="1920"/>
              <a:buChar char="◼"/>
              <a:defRPr sz="2400"/>
            </a:lvl2pPr>
            <a:lvl3pPr marL="1371600" lvl="2" indent="-349250" algn="l">
              <a:lnSpc>
                <a:spcPct val="100000"/>
              </a:lnSpc>
              <a:spcBef>
                <a:spcPts val="400"/>
              </a:spcBef>
              <a:spcAft>
                <a:spcPts val="0"/>
              </a:spcAft>
              <a:buSzPts val="1900"/>
              <a:buChar char="?"/>
              <a:defRPr sz="2000"/>
            </a:lvl3pPr>
            <a:lvl4pPr marL="1828800" lvl="3" indent="-342900" algn="l">
              <a:lnSpc>
                <a:spcPct val="100000"/>
              </a:lnSpc>
              <a:spcBef>
                <a:spcPts val="360"/>
              </a:spcBef>
              <a:spcAft>
                <a:spcPts val="0"/>
              </a:spcAft>
              <a:buSzPts val="1800"/>
              <a:buChar char="?"/>
              <a:defRPr sz="1800"/>
            </a:lvl4pPr>
            <a:lvl5pPr marL="2286000" lvl="4" indent="-342900" algn="l">
              <a:lnSpc>
                <a:spcPct val="100000"/>
              </a:lnSpc>
              <a:spcBef>
                <a:spcPts val="360"/>
              </a:spcBef>
              <a:spcAft>
                <a:spcPts val="0"/>
              </a:spcAft>
              <a:buSzPts val="1800"/>
              <a:buChar char="■"/>
              <a:defRPr sz="18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46" name="Google Shape;46;p46"/>
          <p:cNvSpPr txBox="1">
            <a:spLocks noGrp="1"/>
          </p:cNvSpPr>
          <p:nvPr>
            <p:ph type="dt" idx="10"/>
          </p:nvPr>
        </p:nvSpPr>
        <p:spPr>
          <a:xfrm>
            <a:off x="457200" y="6416675"/>
            <a:ext cx="2133600" cy="36512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6"/>
          <p:cNvSpPr txBox="1">
            <a:spLocks noGrp="1"/>
          </p:cNvSpPr>
          <p:nvPr>
            <p:ph type="ftr" idx="11"/>
          </p:nvPr>
        </p:nvSpPr>
        <p:spPr>
          <a:xfrm>
            <a:off x="3124200" y="6416675"/>
            <a:ext cx="2895600" cy="365125"/>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6"/>
          <p:cNvSpPr txBox="1">
            <a:spLocks noGrp="1"/>
          </p:cNvSpPr>
          <p:nvPr>
            <p:ph type="sldNum" idx="12"/>
          </p:nvPr>
        </p:nvSpPr>
        <p:spPr>
          <a:xfrm>
            <a:off x="7924800" y="6416675"/>
            <a:ext cx="762000" cy="365125"/>
          </a:xfrm>
          <a:prstGeom prst="rect">
            <a:avLst/>
          </a:prstGeom>
          <a:noFill/>
          <a:ln>
            <a:noFill/>
          </a:ln>
        </p:spPr>
        <p:txBody>
          <a:bodyPr spcFirstLastPara="1" wrap="square" lIns="0" tIns="45700" rIns="0" bIns="4570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Book Antiqua"/>
                <a:ea typeface="Book Antiqua"/>
                <a:cs typeface="Book Antiqua"/>
                <a:sym typeface="Book Antiqu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Book Antiqua"/>
                <a:ea typeface="Book Antiqua"/>
                <a:cs typeface="Book Antiqua"/>
                <a:sym typeface="Book Antiqu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Book Antiqua"/>
                <a:ea typeface="Book Antiqua"/>
                <a:cs typeface="Book Antiqua"/>
                <a:sym typeface="Book Antiqu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Book Antiqua"/>
                <a:ea typeface="Book Antiqua"/>
                <a:cs typeface="Book Antiqua"/>
                <a:sym typeface="Book Antiqu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Book Antiqua"/>
                <a:ea typeface="Book Antiqua"/>
                <a:cs typeface="Book Antiqua"/>
                <a:sym typeface="Book Antiqu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Book Antiqua"/>
                <a:ea typeface="Book Antiqua"/>
                <a:cs typeface="Book Antiqua"/>
                <a:sym typeface="Book Antiqu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Book Antiqua"/>
                <a:ea typeface="Book Antiqua"/>
                <a:cs typeface="Book Antiqua"/>
                <a:sym typeface="Book Antiqu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Book Antiqua"/>
                <a:ea typeface="Book Antiqua"/>
                <a:cs typeface="Book Antiqua"/>
                <a:sym typeface="Book Antiqu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fronto" type="twoTxTwoObj">
  <p:cSld name="TWO_OBJECTS_WITH_TEXT">
    <p:spTree>
      <p:nvGrpSpPr>
        <p:cNvPr id="1" name="Shape 49"/>
        <p:cNvGrpSpPr/>
        <p:nvPr/>
      </p:nvGrpSpPr>
      <p:grpSpPr>
        <a:xfrm>
          <a:off x="0" y="0"/>
          <a:ext cx="0" cy="0"/>
          <a:chOff x="0" y="0"/>
          <a:chExt cx="0" cy="0"/>
        </a:xfrm>
      </p:grpSpPr>
      <p:sp>
        <p:nvSpPr>
          <p:cNvPr id="50" name="Google Shape;50;p47"/>
          <p:cNvSpPr txBox="1">
            <a:spLocks noGrp="1"/>
          </p:cNvSpPr>
          <p:nvPr>
            <p:ph type="title"/>
          </p:nvPr>
        </p:nvSpPr>
        <p:spPr>
          <a:xfrm>
            <a:off x="457200" y="273050"/>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EAD594"/>
              </a:buClr>
              <a:buSzPts val="4100"/>
              <a:buFont typeface="Lucida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7"/>
          <p:cNvSpPr txBox="1">
            <a:spLocks noGrp="1"/>
          </p:cNvSpPr>
          <p:nvPr>
            <p:ph type="body" idx="1"/>
          </p:nvPr>
        </p:nvSpPr>
        <p:spPr>
          <a:xfrm>
            <a:off x="457200" y="1535112"/>
            <a:ext cx="4040188" cy="750887"/>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480"/>
              </a:spcBef>
              <a:spcAft>
                <a:spcPts val="0"/>
              </a:spcAft>
              <a:buSzPts val="1560"/>
              <a:buNone/>
              <a:defRPr sz="2400" b="0" cap="none">
                <a:solidFill>
                  <a:schemeClr val="lt1"/>
                </a:solidFill>
              </a:defRPr>
            </a:lvl1pPr>
            <a:lvl2pPr marL="914400" lvl="1" indent="-228600" algn="l">
              <a:lnSpc>
                <a:spcPct val="100000"/>
              </a:lnSpc>
              <a:spcBef>
                <a:spcPts val="400"/>
              </a:spcBef>
              <a:spcAft>
                <a:spcPts val="0"/>
              </a:spcAft>
              <a:buSzPts val="1600"/>
              <a:buNone/>
              <a:defRPr sz="2000" b="1"/>
            </a:lvl2pPr>
            <a:lvl3pPr marL="1371600" lvl="2" indent="-228600" algn="l">
              <a:lnSpc>
                <a:spcPct val="100000"/>
              </a:lnSpc>
              <a:spcBef>
                <a:spcPts val="360"/>
              </a:spcBef>
              <a:spcAft>
                <a:spcPts val="0"/>
              </a:spcAft>
              <a:buSzPts val="1710"/>
              <a:buNone/>
              <a:defRPr sz="1800" b="1"/>
            </a:lvl3pPr>
            <a:lvl4pPr marL="1828800" lvl="3" indent="-228600" algn="l">
              <a:lnSpc>
                <a:spcPct val="100000"/>
              </a:lnSpc>
              <a:spcBef>
                <a:spcPts val="320"/>
              </a:spcBef>
              <a:spcAft>
                <a:spcPts val="0"/>
              </a:spcAft>
              <a:buSzPts val="1600"/>
              <a:buNone/>
              <a:defRPr sz="1600" b="1"/>
            </a:lvl4pPr>
            <a:lvl5pPr marL="2286000" lvl="4" indent="-228600" algn="l">
              <a:lnSpc>
                <a:spcPct val="100000"/>
              </a:lnSpc>
              <a:spcBef>
                <a:spcPts val="320"/>
              </a:spcBef>
              <a:spcAft>
                <a:spcPts val="0"/>
              </a:spcAft>
              <a:buSzPts val="1600"/>
              <a:buNone/>
              <a:defRPr sz="1600" b="1"/>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2" name="Google Shape;52;p47"/>
          <p:cNvSpPr txBox="1">
            <a:spLocks noGrp="1"/>
          </p:cNvSpPr>
          <p:nvPr>
            <p:ph type="body" idx="2"/>
          </p:nvPr>
        </p:nvSpPr>
        <p:spPr>
          <a:xfrm>
            <a:off x="4645025" y="1535112"/>
            <a:ext cx="4041775" cy="750887"/>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480"/>
              </a:spcBef>
              <a:spcAft>
                <a:spcPts val="0"/>
              </a:spcAft>
              <a:buSzPts val="1560"/>
              <a:buNone/>
              <a:defRPr sz="2400" b="0" cap="none">
                <a:solidFill>
                  <a:schemeClr val="lt1"/>
                </a:solidFill>
              </a:defRPr>
            </a:lvl1pPr>
            <a:lvl2pPr marL="914400" lvl="1" indent="-228600" algn="l">
              <a:lnSpc>
                <a:spcPct val="100000"/>
              </a:lnSpc>
              <a:spcBef>
                <a:spcPts val="400"/>
              </a:spcBef>
              <a:spcAft>
                <a:spcPts val="0"/>
              </a:spcAft>
              <a:buSzPts val="1600"/>
              <a:buNone/>
              <a:defRPr sz="2000" b="1"/>
            </a:lvl2pPr>
            <a:lvl3pPr marL="1371600" lvl="2" indent="-228600" algn="l">
              <a:lnSpc>
                <a:spcPct val="100000"/>
              </a:lnSpc>
              <a:spcBef>
                <a:spcPts val="360"/>
              </a:spcBef>
              <a:spcAft>
                <a:spcPts val="0"/>
              </a:spcAft>
              <a:buSzPts val="1710"/>
              <a:buNone/>
              <a:defRPr sz="1800" b="1"/>
            </a:lvl3pPr>
            <a:lvl4pPr marL="1828800" lvl="3" indent="-228600" algn="l">
              <a:lnSpc>
                <a:spcPct val="100000"/>
              </a:lnSpc>
              <a:spcBef>
                <a:spcPts val="320"/>
              </a:spcBef>
              <a:spcAft>
                <a:spcPts val="0"/>
              </a:spcAft>
              <a:buSzPts val="1600"/>
              <a:buNone/>
              <a:defRPr sz="1600" b="1"/>
            </a:lvl4pPr>
            <a:lvl5pPr marL="2286000" lvl="4" indent="-228600" algn="l">
              <a:lnSpc>
                <a:spcPct val="100000"/>
              </a:lnSpc>
              <a:spcBef>
                <a:spcPts val="320"/>
              </a:spcBef>
              <a:spcAft>
                <a:spcPts val="0"/>
              </a:spcAft>
              <a:buSzPts val="1600"/>
              <a:buNone/>
              <a:defRPr sz="1600" b="1"/>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3" name="Google Shape;53;p47"/>
          <p:cNvSpPr txBox="1">
            <a:spLocks noGrp="1"/>
          </p:cNvSpPr>
          <p:nvPr>
            <p:ph type="body" idx="3"/>
          </p:nvPr>
        </p:nvSpPr>
        <p:spPr>
          <a:xfrm>
            <a:off x="457200" y="2362200"/>
            <a:ext cx="4040188" cy="3763963"/>
          </a:xfrm>
          <a:prstGeom prst="rect">
            <a:avLst/>
          </a:prstGeom>
          <a:noFill/>
          <a:ln>
            <a:noFill/>
          </a:ln>
        </p:spPr>
        <p:txBody>
          <a:bodyPr spcFirstLastPara="1" wrap="square" lIns="91425" tIns="45700" rIns="91425" bIns="45700" anchor="t" anchorCtr="0">
            <a:normAutofit/>
          </a:bodyPr>
          <a:lstStyle>
            <a:lvl1pPr marL="457200" lvl="0" indent="-327660" algn="l">
              <a:lnSpc>
                <a:spcPct val="100000"/>
              </a:lnSpc>
              <a:spcBef>
                <a:spcPts val="480"/>
              </a:spcBef>
              <a:spcAft>
                <a:spcPts val="0"/>
              </a:spcAft>
              <a:buSzPts val="1560"/>
              <a:buChar char="▣"/>
              <a:defRPr sz="2400"/>
            </a:lvl1pPr>
            <a:lvl2pPr marL="914400" lvl="1" indent="-330200" algn="l">
              <a:lnSpc>
                <a:spcPct val="100000"/>
              </a:lnSpc>
              <a:spcBef>
                <a:spcPts val="400"/>
              </a:spcBef>
              <a:spcAft>
                <a:spcPts val="0"/>
              </a:spcAft>
              <a:buSzPts val="1600"/>
              <a:buChar char="◼"/>
              <a:defRPr sz="2000"/>
            </a:lvl2pPr>
            <a:lvl3pPr marL="1371600" lvl="2" indent="-337185" algn="l">
              <a:lnSpc>
                <a:spcPct val="100000"/>
              </a:lnSpc>
              <a:spcBef>
                <a:spcPts val="360"/>
              </a:spcBef>
              <a:spcAft>
                <a:spcPts val="0"/>
              </a:spcAft>
              <a:buSzPts val="1710"/>
              <a:buChar char="?"/>
              <a:defRPr sz="1800"/>
            </a:lvl3pPr>
            <a:lvl4pPr marL="1828800" lvl="3" indent="-330200" algn="l">
              <a:lnSpc>
                <a:spcPct val="100000"/>
              </a:lnSpc>
              <a:spcBef>
                <a:spcPts val="320"/>
              </a:spcBef>
              <a:spcAft>
                <a:spcPts val="0"/>
              </a:spcAft>
              <a:buSzPts val="1600"/>
              <a:buChar char="?"/>
              <a:defRPr sz="1600"/>
            </a:lvl4pPr>
            <a:lvl5pPr marL="2286000" lvl="4" indent="-330200" algn="l">
              <a:lnSpc>
                <a:spcPct val="100000"/>
              </a:lnSpc>
              <a:spcBef>
                <a:spcPts val="320"/>
              </a:spcBef>
              <a:spcAft>
                <a:spcPts val="0"/>
              </a:spcAft>
              <a:buSzPts val="1600"/>
              <a:buChar char="■"/>
              <a:defRPr sz="16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4" name="Google Shape;54;p47"/>
          <p:cNvSpPr txBox="1">
            <a:spLocks noGrp="1"/>
          </p:cNvSpPr>
          <p:nvPr>
            <p:ph type="body" idx="4"/>
          </p:nvPr>
        </p:nvSpPr>
        <p:spPr>
          <a:xfrm>
            <a:off x="4645025" y="2362200"/>
            <a:ext cx="4041775" cy="3763963"/>
          </a:xfrm>
          <a:prstGeom prst="rect">
            <a:avLst/>
          </a:prstGeom>
          <a:noFill/>
          <a:ln>
            <a:noFill/>
          </a:ln>
        </p:spPr>
        <p:txBody>
          <a:bodyPr spcFirstLastPara="1" wrap="square" lIns="91425" tIns="45700" rIns="91425" bIns="45700" anchor="t" anchorCtr="0">
            <a:normAutofit/>
          </a:bodyPr>
          <a:lstStyle>
            <a:lvl1pPr marL="457200" lvl="0" indent="-327660" algn="l">
              <a:lnSpc>
                <a:spcPct val="100000"/>
              </a:lnSpc>
              <a:spcBef>
                <a:spcPts val="480"/>
              </a:spcBef>
              <a:spcAft>
                <a:spcPts val="0"/>
              </a:spcAft>
              <a:buSzPts val="1560"/>
              <a:buChar char="▣"/>
              <a:defRPr sz="2400"/>
            </a:lvl1pPr>
            <a:lvl2pPr marL="914400" lvl="1" indent="-330200" algn="l">
              <a:lnSpc>
                <a:spcPct val="100000"/>
              </a:lnSpc>
              <a:spcBef>
                <a:spcPts val="400"/>
              </a:spcBef>
              <a:spcAft>
                <a:spcPts val="0"/>
              </a:spcAft>
              <a:buSzPts val="1600"/>
              <a:buChar char="◼"/>
              <a:defRPr sz="2000"/>
            </a:lvl2pPr>
            <a:lvl3pPr marL="1371600" lvl="2" indent="-337185" algn="l">
              <a:lnSpc>
                <a:spcPct val="100000"/>
              </a:lnSpc>
              <a:spcBef>
                <a:spcPts val="360"/>
              </a:spcBef>
              <a:spcAft>
                <a:spcPts val="0"/>
              </a:spcAft>
              <a:buSzPts val="1710"/>
              <a:buChar char="?"/>
              <a:defRPr sz="1800"/>
            </a:lvl3pPr>
            <a:lvl4pPr marL="1828800" lvl="3" indent="-330200" algn="l">
              <a:lnSpc>
                <a:spcPct val="100000"/>
              </a:lnSpc>
              <a:spcBef>
                <a:spcPts val="320"/>
              </a:spcBef>
              <a:spcAft>
                <a:spcPts val="0"/>
              </a:spcAft>
              <a:buSzPts val="1600"/>
              <a:buChar char="?"/>
              <a:defRPr sz="1600"/>
            </a:lvl4pPr>
            <a:lvl5pPr marL="2286000" lvl="4" indent="-330200" algn="l">
              <a:lnSpc>
                <a:spcPct val="100000"/>
              </a:lnSpc>
              <a:spcBef>
                <a:spcPts val="320"/>
              </a:spcBef>
              <a:spcAft>
                <a:spcPts val="0"/>
              </a:spcAft>
              <a:buSzPts val="1600"/>
              <a:buChar char="■"/>
              <a:defRPr sz="16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5" name="Google Shape;55;p47"/>
          <p:cNvSpPr txBox="1">
            <a:spLocks noGrp="1"/>
          </p:cNvSpPr>
          <p:nvPr>
            <p:ph type="dt" idx="10"/>
          </p:nvPr>
        </p:nvSpPr>
        <p:spPr>
          <a:xfrm>
            <a:off x="457200" y="6416675"/>
            <a:ext cx="2133600" cy="36512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7"/>
          <p:cNvSpPr txBox="1">
            <a:spLocks noGrp="1"/>
          </p:cNvSpPr>
          <p:nvPr>
            <p:ph type="ftr" idx="11"/>
          </p:nvPr>
        </p:nvSpPr>
        <p:spPr>
          <a:xfrm>
            <a:off x="3124200" y="6416675"/>
            <a:ext cx="2895600" cy="365125"/>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47"/>
          <p:cNvSpPr txBox="1">
            <a:spLocks noGrp="1"/>
          </p:cNvSpPr>
          <p:nvPr>
            <p:ph type="sldNum" idx="12"/>
          </p:nvPr>
        </p:nvSpPr>
        <p:spPr>
          <a:xfrm>
            <a:off x="7924800" y="6416675"/>
            <a:ext cx="762000" cy="365125"/>
          </a:xfrm>
          <a:prstGeom prst="rect">
            <a:avLst/>
          </a:prstGeom>
          <a:noFill/>
          <a:ln>
            <a:noFill/>
          </a:ln>
        </p:spPr>
        <p:txBody>
          <a:bodyPr spcFirstLastPara="1" wrap="square" lIns="0" tIns="45700" rIns="0" bIns="4570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Book Antiqua"/>
                <a:ea typeface="Book Antiqua"/>
                <a:cs typeface="Book Antiqua"/>
                <a:sym typeface="Book Antiqu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Book Antiqua"/>
                <a:ea typeface="Book Antiqua"/>
                <a:cs typeface="Book Antiqua"/>
                <a:sym typeface="Book Antiqu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Book Antiqua"/>
                <a:ea typeface="Book Antiqua"/>
                <a:cs typeface="Book Antiqua"/>
                <a:sym typeface="Book Antiqu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Book Antiqua"/>
                <a:ea typeface="Book Antiqua"/>
                <a:cs typeface="Book Antiqua"/>
                <a:sym typeface="Book Antiqu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Book Antiqua"/>
                <a:ea typeface="Book Antiqua"/>
                <a:cs typeface="Book Antiqua"/>
                <a:sym typeface="Book Antiqu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Book Antiqua"/>
                <a:ea typeface="Book Antiqua"/>
                <a:cs typeface="Book Antiqua"/>
                <a:sym typeface="Book Antiqu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Book Antiqua"/>
                <a:ea typeface="Book Antiqua"/>
                <a:cs typeface="Book Antiqua"/>
                <a:sym typeface="Book Antiqu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Book Antiqua"/>
                <a:ea typeface="Book Antiqua"/>
                <a:cs typeface="Book Antiqua"/>
                <a:sym typeface="Book Antiqu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uto con didascalia" type="objTx">
  <p:cSld name="OBJECT_WITH_CAPTION_TEXT">
    <p:spTree>
      <p:nvGrpSpPr>
        <p:cNvPr id="1" name="Shape 58"/>
        <p:cNvGrpSpPr/>
        <p:nvPr/>
      </p:nvGrpSpPr>
      <p:grpSpPr>
        <a:xfrm>
          <a:off x="0" y="0"/>
          <a:ext cx="0" cy="0"/>
          <a:chOff x="0" y="0"/>
          <a:chExt cx="0" cy="0"/>
        </a:xfrm>
      </p:grpSpPr>
      <p:sp>
        <p:nvSpPr>
          <p:cNvPr id="59" name="Google Shape;59;p48"/>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F4DB8A"/>
              </a:buClr>
              <a:buSzPts val="2200"/>
              <a:buFont typeface="Lucida Sans"/>
              <a:buNone/>
              <a:defRPr sz="2200" b="0">
                <a:solidFill>
                  <a:srgbClr val="F4DB8A"/>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8"/>
          <p:cNvSpPr txBox="1">
            <a:spLocks noGrp="1"/>
          </p:cNvSpPr>
          <p:nvPr>
            <p:ph type="body" idx="1"/>
          </p:nvPr>
        </p:nvSpPr>
        <p:spPr>
          <a:xfrm>
            <a:off x="457200" y="1524000"/>
            <a:ext cx="3008313" cy="46021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SzPts val="910"/>
              <a:buNone/>
              <a:defRPr sz="1400"/>
            </a:lvl1pPr>
            <a:lvl2pPr marL="914400" lvl="1" indent="-228600" algn="l">
              <a:lnSpc>
                <a:spcPct val="100000"/>
              </a:lnSpc>
              <a:spcBef>
                <a:spcPts val="240"/>
              </a:spcBef>
              <a:spcAft>
                <a:spcPts val="0"/>
              </a:spcAft>
              <a:buSzPts val="960"/>
              <a:buNone/>
              <a:defRPr sz="1200"/>
            </a:lvl2pPr>
            <a:lvl3pPr marL="1371600" lvl="2" indent="-228600" algn="l">
              <a:lnSpc>
                <a:spcPct val="100000"/>
              </a:lnSpc>
              <a:spcBef>
                <a:spcPts val="200"/>
              </a:spcBef>
              <a:spcAft>
                <a:spcPts val="0"/>
              </a:spcAft>
              <a:buSzPts val="950"/>
              <a:buNone/>
              <a:defRPr sz="1000"/>
            </a:lvl3pPr>
            <a:lvl4pPr marL="1828800" lvl="3" indent="-228600" algn="l">
              <a:lnSpc>
                <a:spcPct val="100000"/>
              </a:lnSpc>
              <a:spcBef>
                <a:spcPts val="180"/>
              </a:spcBef>
              <a:spcAft>
                <a:spcPts val="0"/>
              </a:spcAft>
              <a:buSzPts val="900"/>
              <a:buNone/>
              <a:defRPr sz="900"/>
            </a:lvl4pPr>
            <a:lvl5pPr marL="2286000" lvl="4" indent="-228600" algn="l">
              <a:lnSpc>
                <a:spcPct val="100000"/>
              </a:lnSpc>
              <a:spcBef>
                <a:spcPts val="180"/>
              </a:spcBef>
              <a:spcAft>
                <a:spcPts val="0"/>
              </a:spcAft>
              <a:buSzPts val="900"/>
              <a:buNone/>
              <a:defRPr sz="9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61" name="Google Shape;61;p48"/>
          <p:cNvSpPr txBox="1">
            <a:spLocks noGrp="1"/>
          </p:cNvSpPr>
          <p:nvPr>
            <p:ph type="body" idx="2"/>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335915" algn="l">
              <a:lnSpc>
                <a:spcPct val="100000"/>
              </a:lnSpc>
              <a:spcBef>
                <a:spcPts val="520"/>
              </a:spcBef>
              <a:spcAft>
                <a:spcPts val="0"/>
              </a:spcAft>
              <a:buSzPts val="1690"/>
              <a:buChar char="▣"/>
              <a:defRPr sz="2600"/>
            </a:lvl1pPr>
            <a:lvl2pPr marL="914400" lvl="1" indent="-350519" algn="l">
              <a:lnSpc>
                <a:spcPct val="100000"/>
              </a:lnSpc>
              <a:spcBef>
                <a:spcPts val="480"/>
              </a:spcBef>
              <a:spcAft>
                <a:spcPts val="0"/>
              </a:spcAft>
              <a:buSzPts val="1920"/>
              <a:buChar char="◼"/>
              <a:defRPr sz="2400"/>
            </a:lvl2pPr>
            <a:lvl3pPr marL="1371600" lvl="2" indent="-361314" algn="l">
              <a:lnSpc>
                <a:spcPct val="100000"/>
              </a:lnSpc>
              <a:spcBef>
                <a:spcPts val="440"/>
              </a:spcBef>
              <a:spcAft>
                <a:spcPts val="0"/>
              </a:spcAft>
              <a:buSzPts val="2090"/>
              <a:buChar char="?"/>
              <a:defRPr sz="2200"/>
            </a:lvl3pPr>
            <a:lvl4pPr marL="1828800" lvl="3" indent="-355600" algn="l">
              <a:lnSpc>
                <a:spcPct val="100000"/>
              </a:lnSpc>
              <a:spcBef>
                <a:spcPts val="400"/>
              </a:spcBef>
              <a:spcAft>
                <a:spcPts val="0"/>
              </a:spcAft>
              <a:buSzPts val="2000"/>
              <a:buChar char="?"/>
              <a:defRPr sz="2000"/>
            </a:lvl4pPr>
            <a:lvl5pPr marL="2286000" lvl="4" indent="-342900" algn="l">
              <a:lnSpc>
                <a:spcPct val="100000"/>
              </a:lnSpc>
              <a:spcBef>
                <a:spcPts val="360"/>
              </a:spcBef>
              <a:spcAft>
                <a:spcPts val="0"/>
              </a:spcAft>
              <a:buSzPts val="1800"/>
              <a:buChar char="■"/>
              <a:defRPr sz="18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62" name="Google Shape;62;p48"/>
          <p:cNvSpPr txBox="1">
            <a:spLocks noGrp="1"/>
          </p:cNvSpPr>
          <p:nvPr>
            <p:ph type="dt" idx="10"/>
          </p:nvPr>
        </p:nvSpPr>
        <p:spPr>
          <a:xfrm>
            <a:off x="457200" y="6416675"/>
            <a:ext cx="2133600" cy="36512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8"/>
          <p:cNvSpPr txBox="1">
            <a:spLocks noGrp="1"/>
          </p:cNvSpPr>
          <p:nvPr>
            <p:ph type="ftr" idx="11"/>
          </p:nvPr>
        </p:nvSpPr>
        <p:spPr>
          <a:xfrm>
            <a:off x="3124200" y="6416675"/>
            <a:ext cx="2895600" cy="365125"/>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48"/>
          <p:cNvSpPr txBox="1">
            <a:spLocks noGrp="1"/>
          </p:cNvSpPr>
          <p:nvPr>
            <p:ph type="sldNum" idx="12"/>
          </p:nvPr>
        </p:nvSpPr>
        <p:spPr>
          <a:xfrm>
            <a:off x="7924800" y="6416675"/>
            <a:ext cx="762000" cy="365125"/>
          </a:xfrm>
          <a:prstGeom prst="rect">
            <a:avLst/>
          </a:prstGeom>
          <a:noFill/>
          <a:ln>
            <a:noFill/>
          </a:ln>
        </p:spPr>
        <p:txBody>
          <a:bodyPr spcFirstLastPara="1" wrap="square" lIns="0" tIns="45700" rIns="0" bIns="4570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Book Antiqua"/>
                <a:ea typeface="Book Antiqua"/>
                <a:cs typeface="Book Antiqua"/>
                <a:sym typeface="Book Antiqu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Book Antiqua"/>
                <a:ea typeface="Book Antiqua"/>
                <a:cs typeface="Book Antiqua"/>
                <a:sym typeface="Book Antiqu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Book Antiqua"/>
                <a:ea typeface="Book Antiqua"/>
                <a:cs typeface="Book Antiqua"/>
                <a:sym typeface="Book Antiqu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Book Antiqua"/>
                <a:ea typeface="Book Antiqua"/>
                <a:cs typeface="Book Antiqua"/>
                <a:sym typeface="Book Antiqu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Book Antiqua"/>
                <a:ea typeface="Book Antiqua"/>
                <a:cs typeface="Book Antiqua"/>
                <a:sym typeface="Book Antiqu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Book Antiqua"/>
                <a:ea typeface="Book Antiqua"/>
                <a:cs typeface="Book Antiqua"/>
                <a:sym typeface="Book Antiqu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Book Antiqua"/>
                <a:ea typeface="Book Antiqua"/>
                <a:cs typeface="Book Antiqua"/>
                <a:sym typeface="Book Antiqu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Book Antiqua"/>
                <a:ea typeface="Book Antiqua"/>
                <a:cs typeface="Book Antiqua"/>
                <a:sym typeface="Book Antiqu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magine con didascalia" type="picTx">
  <p:cSld name="PICTURE_WITH_CAPTION_TEXT">
    <p:spTree>
      <p:nvGrpSpPr>
        <p:cNvPr id="1" name="Shape 65"/>
        <p:cNvGrpSpPr/>
        <p:nvPr/>
      </p:nvGrpSpPr>
      <p:grpSpPr>
        <a:xfrm>
          <a:off x="0" y="0"/>
          <a:ext cx="0" cy="0"/>
          <a:chOff x="0" y="0"/>
          <a:chExt cx="0" cy="0"/>
        </a:xfrm>
      </p:grpSpPr>
      <p:sp>
        <p:nvSpPr>
          <p:cNvPr id="66" name="Google Shape;66;p49"/>
          <p:cNvSpPr txBox="1">
            <a:spLocks noGrp="1"/>
          </p:cNvSpPr>
          <p:nvPr>
            <p:ph type="title"/>
          </p:nvPr>
        </p:nvSpPr>
        <p:spPr>
          <a:xfrm>
            <a:off x="1828800" y="609600"/>
            <a:ext cx="5486400" cy="522288"/>
          </a:xfrm>
          <a:prstGeom prst="rect">
            <a:avLst/>
          </a:prstGeom>
          <a:noFill/>
          <a:ln>
            <a:noFill/>
          </a:ln>
        </p:spPr>
        <p:txBody>
          <a:bodyPr spcFirstLastPara="1" wrap="square" lIns="45700" tIns="45700" rIns="45700" bIns="0" anchor="b" anchorCtr="0">
            <a:normAutofit/>
          </a:bodyPr>
          <a:lstStyle>
            <a:lvl1pPr lvl="0" algn="ctr">
              <a:lnSpc>
                <a:spcPct val="100000"/>
              </a:lnSpc>
              <a:spcBef>
                <a:spcPts val="0"/>
              </a:spcBef>
              <a:spcAft>
                <a:spcPts val="0"/>
              </a:spcAft>
              <a:buClr>
                <a:srgbClr val="EAD594"/>
              </a:buClr>
              <a:buSzPts val="2000"/>
              <a:buFont typeface="Lucida Sans"/>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9"/>
          <p:cNvSpPr>
            <a:spLocks noGrp="1"/>
          </p:cNvSpPr>
          <p:nvPr>
            <p:ph type="pic" idx="2"/>
          </p:nvPr>
        </p:nvSpPr>
        <p:spPr>
          <a:xfrm>
            <a:off x="1828800" y="1831975"/>
            <a:ext cx="5486400" cy="3962400"/>
          </a:xfrm>
          <a:prstGeom prst="rect">
            <a:avLst/>
          </a:prstGeom>
          <a:solidFill>
            <a:schemeClr val="dk2"/>
          </a:solidFill>
          <a:ln w="44450" cap="sq" cmpd="sng">
            <a:solidFill>
              <a:srgbClr val="FFFFFF"/>
            </a:solidFill>
            <a:prstDash val="solid"/>
            <a:miter lim="800000"/>
            <a:headEnd type="none" w="sm" len="sm"/>
            <a:tailEnd type="none" w="sm" len="sm"/>
          </a:ln>
          <a:effectLst>
            <a:outerShdw blurRad="190500" dist="228600" dir="2700000" sy="90000">
              <a:srgbClr val="000000">
                <a:alpha val="24313"/>
              </a:srgbClr>
            </a:outerShdw>
          </a:effectLst>
        </p:spPr>
      </p:sp>
      <p:sp>
        <p:nvSpPr>
          <p:cNvPr id="68" name="Google Shape;68;p49"/>
          <p:cNvSpPr txBox="1">
            <a:spLocks noGrp="1"/>
          </p:cNvSpPr>
          <p:nvPr>
            <p:ph type="body" idx="1"/>
          </p:nvPr>
        </p:nvSpPr>
        <p:spPr>
          <a:xfrm>
            <a:off x="1828800" y="1166787"/>
            <a:ext cx="5486400" cy="530352"/>
          </a:xfrm>
          <a:prstGeom prst="rect">
            <a:avLst/>
          </a:prstGeom>
          <a:noFill/>
          <a:ln>
            <a:noFill/>
          </a:ln>
        </p:spPr>
        <p:txBody>
          <a:bodyPr spcFirstLastPara="1" wrap="square" lIns="45700" tIns="45700" rIns="45700" bIns="45700" anchor="t" anchorCtr="0">
            <a:normAutofit/>
          </a:bodyPr>
          <a:lstStyle>
            <a:lvl1pPr marL="457200" lvl="0" indent="-228600" algn="ctr">
              <a:lnSpc>
                <a:spcPct val="100000"/>
              </a:lnSpc>
              <a:spcBef>
                <a:spcPts val="280"/>
              </a:spcBef>
              <a:spcAft>
                <a:spcPts val="0"/>
              </a:spcAft>
              <a:buSzPts val="910"/>
              <a:buNone/>
              <a:defRPr sz="1400"/>
            </a:lvl1pPr>
            <a:lvl2pPr marL="914400" lvl="1" indent="-289560" algn="l">
              <a:lnSpc>
                <a:spcPct val="100000"/>
              </a:lnSpc>
              <a:spcBef>
                <a:spcPts val="240"/>
              </a:spcBef>
              <a:spcAft>
                <a:spcPts val="0"/>
              </a:spcAft>
              <a:buSzPts val="960"/>
              <a:buChar char="◼"/>
              <a:defRPr sz="1200"/>
            </a:lvl2pPr>
            <a:lvl3pPr marL="1371600" lvl="2" indent="-288925" algn="l">
              <a:lnSpc>
                <a:spcPct val="100000"/>
              </a:lnSpc>
              <a:spcBef>
                <a:spcPts val="200"/>
              </a:spcBef>
              <a:spcAft>
                <a:spcPts val="0"/>
              </a:spcAft>
              <a:buSzPts val="950"/>
              <a:buChar char="?"/>
              <a:defRPr sz="1000"/>
            </a:lvl3pPr>
            <a:lvl4pPr marL="1828800" lvl="3" indent="-285750" algn="l">
              <a:lnSpc>
                <a:spcPct val="100000"/>
              </a:lnSpc>
              <a:spcBef>
                <a:spcPts val="180"/>
              </a:spcBef>
              <a:spcAft>
                <a:spcPts val="0"/>
              </a:spcAft>
              <a:buSzPts val="900"/>
              <a:buChar char="?"/>
              <a:defRPr sz="900"/>
            </a:lvl4pPr>
            <a:lvl5pPr marL="2286000" lvl="4" indent="-285750" algn="l">
              <a:lnSpc>
                <a:spcPct val="100000"/>
              </a:lnSpc>
              <a:spcBef>
                <a:spcPts val="180"/>
              </a:spcBef>
              <a:spcAft>
                <a:spcPts val="0"/>
              </a:spcAft>
              <a:buSzPts val="900"/>
              <a:buChar char="■"/>
              <a:defRPr sz="9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69" name="Google Shape;69;p49"/>
          <p:cNvSpPr txBox="1">
            <a:spLocks noGrp="1"/>
          </p:cNvSpPr>
          <p:nvPr>
            <p:ph type="dt" idx="10"/>
          </p:nvPr>
        </p:nvSpPr>
        <p:spPr>
          <a:xfrm>
            <a:off x="457200" y="6416675"/>
            <a:ext cx="2133600" cy="36512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9"/>
          <p:cNvSpPr txBox="1">
            <a:spLocks noGrp="1"/>
          </p:cNvSpPr>
          <p:nvPr>
            <p:ph type="ftr" idx="11"/>
          </p:nvPr>
        </p:nvSpPr>
        <p:spPr>
          <a:xfrm>
            <a:off x="3124200" y="6416675"/>
            <a:ext cx="2895600" cy="365125"/>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49"/>
          <p:cNvSpPr txBox="1">
            <a:spLocks noGrp="1"/>
          </p:cNvSpPr>
          <p:nvPr>
            <p:ph type="sldNum" idx="12"/>
          </p:nvPr>
        </p:nvSpPr>
        <p:spPr>
          <a:xfrm>
            <a:off x="7924800" y="6416675"/>
            <a:ext cx="762000" cy="365125"/>
          </a:xfrm>
          <a:prstGeom prst="rect">
            <a:avLst/>
          </a:prstGeom>
          <a:noFill/>
          <a:ln>
            <a:noFill/>
          </a:ln>
        </p:spPr>
        <p:txBody>
          <a:bodyPr spcFirstLastPara="1" wrap="square" lIns="0" tIns="45700" rIns="0" bIns="4570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Book Antiqua"/>
                <a:ea typeface="Book Antiqua"/>
                <a:cs typeface="Book Antiqua"/>
                <a:sym typeface="Book Antiqu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Book Antiqua"/>
                <a:ea typeface="Book Antiqua"/>
                <a:cs typeface="Book Antiqua"/>
                <a:sym typeface="Book Antiqu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Book Antiqua"/>
                <a:ea typeface="Book Antiqua"/>
                <a:cs typeface="Book Antiqua"/>
                <a:sym typeface="Book Antiqu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Book Antiqua"/>
                <a:ea typeface="Book Antiqua"/>
                <a:cs typeface="Book Antiqua"/>
                <a:sym typeface="Book Antiqu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Book Antiqua"/>
                <a:ea typeface="Book Antiqua"/>
                <a:cs typeface="Book Antiqua"/>
                <a:sym typeface="Book Antiqu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Book Antiqua"/>
                <a:ea typeface="Book Antiqua"/>
                <a:cs typeface="Book Antiqua"/>
                <a:sym typeface="Book Antiqu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Book Antiqua"/>
                <a:ea typeface="Book Antiqua"/>
                <a:cs typeface="Book Antiqua"/>
                <a:sym typeface="Book Antiqu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Book Antiqua"/>
                <a:ea typeface="Book Antiqua"/>
                <a:cs typeface="Book Antiqua"/>
                <a:sym typeface="Book Antiqu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72"/>
        <p:cNvGrpSpPr/>
        <p:nvPr/>
      </p:nvGrpSpPr>
      <p:grpSpPr>
        <a:xfrm>
          <a:off x="0" y="0"/>
          <a:ext cx="0" cy="0"/>
          <a:chOff x="0" y="0"/>
          <a:chExt cx="0" cy="0"/>
        </a:xfrm>
      </p:grpSpPr>
      <p:sp>
        <p:nvSpPr>
          <p:cNvPr id="73" name="Google Shape;73;p5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EAD59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50"/>
          <p:cNvSpPr txBox="1">
            <a:spLocks noGrp="1"/>
          </p:cNvSpPr>
          <p:nvPr>
            <p:ph type="body" idx="1"/>
          </p:nvPr>
        </p:nvSpPr>
        <p:spPr>
          <a:xfrm rot="5400000">
            <a:off x="2217420" y="-160020"/>
            <a:ext cx="4709160" cy="8229600"/>
          </a:xfrm>
          <a:prstGeom prst="rect">
            <a:avLst/>
          </a:prstGeom>
          <a:noFill/>
          <a:ln>
            <a:noFill/>
          </a:ln>
        </p:spPr>
        <p:txBody>
          <a:bodyPr spcFirstLastPara="1" wrap="square" lIns="91425" tIns="45700" rIns="91425" bIns="45700" anchor="t" anchorCtr="0">
            <a:normAutofit/>
          </a:bodyPr>
          <a:lstStyle>
            <a:lvl1pPr marL="457200" lvl="0" indent="-302895" algn="l">
              <a:lnSpc>
                <a:spcPct val="100000"/>
              </a:lnSpc>
              <a:spcBef>
                <a:spcPts val="360"/>
              </a:spcBef>
              <a:spcAft>
                <a:spcPts val="0"/>
              </a:spcAft>
              <a:buSzPts val="1170"/>
              <a:buChar char="▣"/>
              <a:defRPr/>
            </a:lvl1pPr>
            <a:lvl2pPr marL="914400" lvl="1" indent="-320040" algn="l">
              <a:lnSpc>
                <a:spcPct val="100000"/>
              </a:lnSpc>
              <a:spcBef>
                <a:spcPts val="360"/>
              </a:spcBef>
              <a:spcAft>
                <a:spcPts val="0"/>
              </a:spcAft>
              <a:buSzPts val="1440"/>
              <a:buChar char="◼"/>
              <a:defRPr/>
            </a:lvl2pPr>
            <a:lvl3pPr marL="1371600" lvl="2" indent="-337185" algn="l">
              <a:lnSpc>
                <a:spcPct val="100000"/>
              </a:lnSpc>
              <a:spcBef>
                <a:spcPts val="360"/>
              </a:spcBef>
              <a:spcAft>
                <a:spcPts val="0"/>
              </a:spcAft>
              <a:buSzPts val="171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75" name="Google Shape;75;p50"/>
          <p:cNvSpPr txBox="1">
            <a:spLocks noGrp="1"/>
          </p:cNvSpPr>
          <p:nvPr>
            <p:ph type="dt" idx="10"/>
          </p:nvPr>
        </p:nvSpPr>
        <p:spPr>
          <a:xfrm>
            <a:off x="457200" y="6416675"/>
            <a:ext cx="2133600" cy="36512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50"/>
          <p:cNvSpPr txBox="1">
            <a:spLocks noGrp="1"/>
          </p:cNvSpPr>
          <p:nvPr>
            <p:ph type="ftr" idx="11"/>
          </p:nvPr>
        </p:nvSpPr>
        <p:spPr>
          <a:xfrm>
            <a:off x="3124200" y="6416675"/>
            <a:ext cx="2895600" cy="365125"/>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50"/>
          <p:cNvSpPr txBox="1">
            <a:spLocks noGrp="1"/>
          </p:cNvSpPr>
          <p:nvPr>
            <p:ph type="sldNum" idx="12"/>
          </p:nvPr>
        </p:nvSpPr>
        <p:spPr>
          <a:xfrm>
            <a:off x="7924800" y="6416675"/>
            <a:ext cx="762000" cy="365125"/>
          </a:xfrm>
          <a:prstGeom prst="rect">
            <a:avLst/>
          </a:prstGeom>
          <a:noFill/>
          <a:ln>
            <a:noFill/>
          </a:ln>
        </p:spPr>
        <p:txBody>
          <a:bodyPr spcFirstLastPara="1" wrap="square" lIns="0" tIns="45700" rIns="0" bIns="4570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Book Antiqua"/>
                <a:ea typeface="Book Antiqua"/>
                <a:cs typeface="Book Antiqua"/>
                <a:sym typeface="Book Antiqu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Book Antiqua"/>
                <a:ea typeface="Book Antiqua"/>
                <a:cs typeface="Book Antiqua"/>
                <a:sym typeface="Book Antiqu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Book Antiqua"/>
                <a:ea typeface="Book Antiqua"/>
                <a:cs typeface="Book Antiqua"/>
                <a:sym typeface="Book Antiqu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Book Antiqua"/>
                <a:ea typeface="Book Antiqua"/>
                <a:cs typeface="Book Antiqua"/>
                <a:sym typeface="Book Antiqu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Book Antiqua"/>
                <a:ea typeface="Book Antiqua"/>
                <a:cs typeface="Book Antiqua"/>
                <a:sym typeface="Book Antiqu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Book Antiqua"/>
                <a:ea typeface="Book Antiqua"/>
                <a:cs typeface="Book Antiqua"/>
                <a:sym typeface="Book Antiqu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Book Antiqua"/>
                <a:ea typeface="Book Antiqua"/>
                <a:cs typeface="Book Antiqua"/>
                <a:sym typeface="Book Antiqu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Book Antiqua"/>
                <a:ea typeface="Book Antiqua"/>
                <a:cs typeface="Book Antiqua"/>
                <a:sym typeface="Book Antiqu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2">
            <a:alphaModFix/>
          </a:blip>
          <a:stretch>
            <a:fillRect/>
          </a:stretch>
        </a:blipFill>
        <a:effectLst/>
      </p:bgPr>
    </p:bg>
    <p:spTree>
      <p:nvGrpSpPr>
        <p:cNvPr id="1" name="Shape 9"/>
        <p:cNvGrpSpPr/>
        <p:nvPr/>
      </p:nvGrpSpPr>
      <p:grpSpPr>
        <a:xfrm>
          <a:off x="0" y="0"/>
          <a:ext cx="0" cy="0"/>
          <a:chOff x="0" y="0"/>
          <a:chExt cx="0" cy="0"/>
        </a:xfrm>
      </p:grpSpPr>
      <p:sp>
        <p:nvSpPr>
          <p:cNvPr id="10" name="Google Shape;10;p4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rgbClr val="EAD594"/>
              </a:buClr>
              <a:buSzPts val="4100"/>
              <a:buFont typeface="Lucida Sans"/>
              <a:buNone/>
              <a:defRPr sz="4100" b="1" i="0" u="none" strike="noStrike" cap="none">
                <a:solidFill>
                  <a:srgbClr val="EAD594"/>
                </a:solidFill>
                <a:latin typeface="Lucida Sans"/>
                <a:ea typeface="Lucida Sans"/>
                <a:cs typeface="Lucida Sans"/>
                <a:sym typeface="Lucida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40"/>
          <p:cNvSpPr txBox="1">
            <a:spLocks noGrp="1"/>
          </p:cNvSpPr>
          <p:nvPr>
            <p:ph type="body" idx="1"/>
          </p:nvPr>
        </p:nvSpPr>
        <p:spPr>
          <a:xfrm>
            <a:off x="457200" y="1600200"/>
            <a:ext cx="8229600" cy="4709160"/>
          </a:xfrm>
          <a:prstGeom prst="rect">
            <a:avLst/>
          </a:prstGeom>
          <a:noFill/>
          <a:ln>
            <a:noFill/>
          </a:ln>
        </p:spPr>
        <p:txBody>
          <a:bodyPr spcFirstLastPara="1" wrap="square" lIns="91425" tIns="45700" rIns="91425" bIns="45700" anchor="t" anchorCtr="0">
            <a:normAutofit/>
          </a:bodyPr>
          <a:lstStyle>
            <a:lvl1pPr marL="457200" marR="0" lvl="0" indent="-344170" algn="l" rtl="0">
              <a:lnSpc>
                <a:spcPct val="100000"/>
              </a:lnSpc>
              <a:spcBef>
                <a:spcPts val="560"/>
              </a:spcBef>
              <a:spcAft>
                <a:spcPts val="0"/>
              </a:spcAft>
              <a:buClr>
                <a:srgbClr val="F9F9F9"/>
              </a:buClr>
              <a:buSzPts val="1820"/>
              <a:buFont typeface="Noto Sans Symbols"/>
              <a:buChar char="▣"/>
              <a:defRPr sz="2800" b="0" i="0" u="none" strike="noStrike" cap="none">
                <a:solidFill>
                  <a:schemeClr val="lt1"/>
                </a:solidFill>
                <a:latin typeface="Book Antiqua"/>
                <a:ea typeface="Book Antiqua"/>
                <a:cs typeface="Book Antiqua"/>
                <a:sym typeface="Book Antiqua"/>
              </a:defRPr>
            </a:lvl1pPr>
            <a:lvl2pPr marL="914400" marR="0" lvl="1" indent="-350519" algn="l" rtl="0">
              <a:lnSpc>
                <a:spcPct val="100000"/>
              </a:lnSpc>
              <a:spcBef>
                <a:spcPts val="480"/>
              </a:spcBef>
              <a:spcAft>
                <a:spcPts val="0"/>
              </a:spcAft>
              <a:buClr>
                <a:schemeClr val="lt1"/>
              </a:buClr>
              <a:buSzPts val="1920"/>
              <a:buFont typeface="Noto Sans Symbols"/>
              <a:buChar char="◼"/>
              <a:defRPr sz="2400" b="0" i="0" u="none" strike="noStrike" cap="none">
                <a:solidFill>
                  <a:schemeClr val="lt1"/>
                </a:solidFill>
                <a:latin typeface="Book Antiqua"/>
                <a:ea typeface="Book Antiqua"/>
                <a:cs typeface="Book Antiqua"/>
                <a:sym typeface="Book Antiqua"/>
              </a:defRPr>
            </a:lvl2pPr>
            <a:lvl3pPr marL="1371600" marR="0" lvl="2" indent="-361314" algn="l" rtl="0">
              <a:lnSpc>
                <a:spcPct val="100000"/>
              </a:lnSpc>
              <a:spcBef>
                <a:spcPts val="440"/>
              </a:spcBef>
              <a:spcAft>
                <a:spcPts val="0"/>
              </a:spcAft>
              <a:buClr>
                <a:schemeClr val="lt1"/>
              </a:buClr>
              <a:buSzPts val="2090"/>
              <a:buFont typeface="Noto Sans Symbols"/>
              <a:buChar char="🢭"/>
              <a:defRPr sz="2200" b="0" i="0" u="none" strike="noStrike" cap="none">
                <a:solidFill>
                  <a:schemeClr val="lt1"/>
                </a:solidFill>
                <a:latin typeface="Book Antiqua"/>
                <a:ea typeface="Book Antiqua"/>
                <a:cs typeface="Book Antiqua"/>
                <a:sym typeface="Book Antiqua"/>
              </a:defRPr>
            </a:lvl3pPr>
            <a:lvl4pPr marL="1828800" marR="0" lvl="3" indent="-355600" algn="l" rtl="0">
              <a:lnSpc>
                <a:spcPct val="100000"/>
              </a:lnSpc>
              <a:spcBef>
                <a:spcPts val="400"/>
              </a:spcBef>
              <a:spcAft>
                <a:spcPts val="0"/>
              </a:spcAft>
              <a:buClr>
                <a:schemeClr val="lt1"/>
              </a:buClr>
              <a:buSzPts val="2000"/>
              <a:buFont typeface="Noto Sans Symbols"/>
              <a:buChar char="🢝"/>
              <a:defRPr sz="2000" b="0" i="0" u="none" strike="noStrike" cap="none">
                <a:solidFill>
                  <a:schemeClr val="lt1"/>
                </a:solidFill>
                <a:latin typeface="Book Antiqua"/>
                <a:ea typeface="Book Antiqua"/>
                <a:cs typeface="Book Antiqua"/>
                <a:sym typeface="Book Antiqua"/>
              </a:defRPr>
            </a:lvl4pPr>
            <a:lvl5pPr marL="2286000" marR="0" lvl="4" indent="-355600" algn="l" rtl="0">
              <a:lnSpc>
                <a:spcPct val="100000"/>
              </a:lnSpc>
              <a:spcBef>
                <a:spcPts val="400"/>
              </a:spcBef>
              <a:spcAft>
                <a:spcPts val="0"/>
              </a:spcAft>
              <a:buClr>
                <a:schemeClr val="lt1"/>
              </a:buClr>
              <a:buSzPts val="2000"/>
              <a:buFont typeface="Noto Sans Symbols"/>
              <a:buChar char="■"/>
              <a:defRPr sz="2000" b="0" i="0" u="none" strike="noStrike" cap="none">
                <a:solidFill>
                  <a:schemeClr val="lt1"/>
                </a:solidFill>
                <a:latin typeface="Book Antiqua"/>
                <a:ea typeface="Book Antiqua"/>
                <a:cs typeface="Book Antiqua"/>
                <a:sym typeface="Book Antiqua"/>
              </a:defRPr>
            </a:lvl5pPr>
            <a:lvl6pPr marL="2743200" marR="0" lvl="5" indent="-342900" algn="l" rtl="0">
              <a:lnSpc>
                <a:spcPct val="100000"/>
              </a:lnSpc>
              <a:spcBef>
                <a:spcPts val="360"/>
              </a:spcBef>
              <a:spcAft>
                <a:spcPts val="0"/>
              </a:spcAft>
              <a:buClr>
                <a:schemeClr val="lt1"/>
              </a:buClr>
              <a:buSzPts val="1800"/>
              <a:buFont typeface="Noto Sans Symbols"/>
              <a:buChar char="🢝"/>
              <a:defRPr sz="1800" b="0" i="0" u="none" strike="noStrike" cap="none">
                <a:solidFill>
                  <a:schemeClr val="lt1"/>
                </a:solidFill>
                <a:latin typeface="Book Antiqua"/>
                <a:ea typeface="Book Antiqua"/>
                <a:cs typeface="Book Antiqua"/>
                <a:sym typeface="Book Antiqua"/>
              </a:defRPr>
            </a:lvl6pPr>
            <a:lvl7pPr marL="3200400" marR="0" lvl="6" indent="-330200" algn="l" rtl="0">
              <a:lnSpc>
                <a:spcPct val="100000"/>
              </a:lnSpc>
              <a:spcBef>
                <a:spcPts val="320"/>
              </a:spcBef>
              <a:spcAft>
                <a:spcPts val="0"/>
              </a:spcAft>
              <a:buClr>
                <a:schemeClr val="lt1"/>
              </a:buClr>
              <a:buSzPts val="1600"/>
              <a:buFont typeface="Noto Sans Symbols"/>
              <a:buChar char="●"/>
              <a:defRPr sz="1600" b="0" i="0" u="none" strike="noStrike" cap="none">
                <a:solidFill>
                  <a:schemeClr val="lt1"/>
                </a:solidFill>
                <a:latin typeface="Book Antiqua"/>
                <a:ea typeface="Book Antiqua"/>
                <a:cs typeface="Book Antiqua"/>
                <a:sym typeface="Book Antiqua"/>
              </a:defRPr>
            </a:lvl7pPr>
            <a:lvl8pPr marL="3657600" marR="0" lvl="7" indent="-317500" algn="l" rtl="0">
              <a:lnSpc>
                <a:spcPct val="100000"/>
              </a:lnSpc>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8pPr>
            <a:lvl9pPr marL="4114800" marR="0" lvl="8" indent="-317500" algn="l" rtl="0">
              <a:lnSpc>
                <a:spcPct val="100000"/>
              </a:lnSpc>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9pPr>
          </a:lstStyle>
          <a:p>
            <a:endParaRPr/>
          </a:p>
        </p:txBody>
      </p:sp>
      <p:sp>
        <p:nvSpPr>
          <p:cNvPr id="12" name="Google Shape;12;p40"/>
          <p:cNvSpPr txBox="1">
            <a:spLocks noGrp="1"/>
          </p:cNvSpPr>
          <p:nvPr>
            <p:ph type="dt" idx="10"/>
          </p:nvPr>
        </p:nvSpPr>
        <p:spPr>
          <a:xfrm>
            <a:off x="457200" y="6416675"/>
            <a:ext cx="2133600" cy="36512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BABABA"/>
                </a:solidFill>
                <a:latin typeface="Book Antiqua"/>
                <a:ea typeface="Book Antiqua"/>
                <a:cs typeface="Book Antiqua"/>
                <a:sym typeface="Book Antiqu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Book Antiqua"/>
                <a:ea typeface="Book Antiqua"/>
                <a:cs typeface="Book Antiqua"/>
                <a:sym typeface="Book Antiqu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Book Antiqua"/>
                <a:ea typeface="Book Antiqua"/>
                <a:cs typeface="Book Antiqua"/>
                <a:sym typeface="Book Antiqu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Book Antiqua"/>
                <a:ea typeface="Book Antiqua"/>
                <a:cs typeface="Book Antiqua"/>
                <a:sym typeface="Book Antiqu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Book Antiqua"/>
                <a:ea typeface="Book Antiqua"/>
                <a:cs typeface="Book Antiqua"/>
                <a:sym typeface="Book Antiqu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Book Antiqua"/>
                <a:ea typeface="Book Antiqua"/>
                <a:cs typeface="Book Antiqua"/>
                <a:sym typeface="Book Antiqu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Book Antiqua"/>
                <a:ea typeface="Book Antiqua"/>
                <a:cs typeface="Book Antiqua"/>
                <a:sym typeface="Book Antiqu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Book Antiqua"/>
                <a:ea typeface="Book Antiqua"/>
                <a:cs typeface="Book Antiqua"/>
                <a:sym typeface="Book Antiqu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Book Antiqua"/>
                <a:ea typeface="Book Antiqua"/>
                <a:cs typeface="Book Antiqua"/>
                <a:sym typeface="Book Antiqua"/>
              </a:defRPr>
            </a:lvl9pPr>
          </a:lstStyle>
          <a:p>
            <a:endParaRPr/>
          </a:p>
        </p:txBody>
      </p:sp>
      <p:sp>
        <p:nvSpPr>
          <p:cNvPr id="13" name="Google Shape;13;p40"/>
          <p:cNvSpPr txBox="1">
            <a:spLocks noGrp="1"/>
          </p:cNvSpPr>
          <p:nvPr>
            <p:ph type="ftr" idx="11"/>
          </p:nvPr>
        </p:nvSpPr>
        <p:spPr>
          <a:xfrm>
            <a:off x="3124200" y="6416675"/>
            <a:ext cx="2895600" cy="365125"/>
          </a:xfrm>
          <a:prstGeom prst="rect">
            <a:avLst/>
          </a:prstGeom>
          <a:noFill/>
          <a:ln>
            <a:noFill/>
          </a:ln>
        </p:spPr>
        <p:txBody>
          <a:bodyPr spcFirstLastPara="1" wrap="square" lIns="91425" tIns="45700" rIns="91425" bIns="45700" anchor="b"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BABABA"/>
                </a:solidFill>
                <a:latin typeface="Book Antiqua"/>
                <a:ea typeface="Book Antiqua"/>
                <a:cs typeface="Book Antiqua"/>
                <a:sym typeface="Book Antiqu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Book Antiqua"/>
                <a:ea typeface="Book Antiqua"/>
                <a:cs typeface="Book Antiqua"/>
                <a:sym typeface="Book Antiqu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Book Antiqua"/>
                <a:ea typeface="Book Antiqua"/>
                <a:cs typeface="Book Antiqua"/>
                <a:sym typeface="Book Antiqu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Book Antiqua"/>
                <a:ea typeface="Book Antiqua"/>
                <a:cs typeface="Book Antiqua"/>
                <a:sym typeface="Book Antiqu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Book Antiqua"/>
                <a:ea typeface="Book Antiqua"/>
                <a:cs typeface="Book Antiqua"/>
                <a:sym typeface="Book Antiqu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Book Antiqua"/>
                <a:ea typeface="Book Antiqua"/>
                <a:cs typeface="Book Antiqua"/>
                <a:sym typeface="Book Antiqu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Book Antiqua"/>
                <a:ea typeface="Book Antiqua"/>
                <a:cs typeface="Book Antiqua"/>
                <a:sym typeface="Book Antiqu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Book Antiqua"/>
                <a:ea typeface="Book Antiqua"/>
                <a:cs typeface="Book Antiqua"/>
                <a:sym typeface="Book Antiqu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Book Antiqua"/>
                <a:ea typeface="Book Antiqua"/>
                <a:cs typeface="Book Antiqua"/>
                <a:sym typeface="Book Antiqua"/>
              </a:defRPr>
            </a:lvl9pPr>
          </a:lstStyle>
          <a:p>
            <a:endParaRPr/>
          </a:p>
        </p:txBody>
      </p:sp>
      <p:sp>
        <p:nvSpPr>
          <p:cNvPr id="14" name="Google Shape;14;p40"/>
          <p:cNvSpPr txBox="1">
            <a:spLocks noGrp="1"/>
          </p:cNvSpPr>
          <p:nvPr>
            <p:ph type="sldNum" idx="12"/>
          </p:nvPr>
        </p:nvSpPr>
        <p:spPr>
          <a:xfrm>
            <a:off x="7924800" y="6416675"/>
            <a:ext cx="762000" cy="365125"/>
          </a:xfrm>
          <a:prstGeom prst="rect">
            <a:avLst/>
          </a:prstGeom>
          <a:noFill/>
          <a:ln>
            <a:noFill/>
          </a:ln>
        </p:spPr>
        <p:txBody>
          <a:bodyPr spcFirstLastPara="1" wrap="square" lIns="0" tIns="45700" rIns="0" bIns="45700" anchor="b"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BABABA"/>
                </a:solidFill>
                <a:latin typeface="Book Antiqua"/>
                <a:ea typeface="Book Antiqua"/>
                <a:cs typeface="Book Antiqua"/>
                <a:sym typeface="Book Antiqu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BABABA"/>
                </a:solidFill>
                <a:latin typeface="Book Antiqua"/>
                <a:ea typeface="Book Antiqua"/>
                <a:cs typeface="Book Antiqua"/>
                <a:sym typeface="Book Antiqu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BABABA"/>
                </a:solidFill>
                <a:latin typeface="Book Antiqua"/>
                <a:ea typeface="Book Antiqua"/>
                <a:cs typeface="Book Antiqua"/>
                <a:sym typeface="Book Antiqu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BABABA"/>
                </a:solidFill>
                <a:latin typeface="Book Antiqua"/>
                <a:ea typeface="Book Antiqua"/>
                <a:cs typeface="Book Antiqua"/>
                <a:sym typeface="Book Antiqu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BABABA"/>
                </a:solidFill>
                <a:latin typeface="Book Antiqua"/>
                <a:ea typeface="Book Antiqua"/>
                <a:cs typeface="Book Antiqua"/>
                <a:sym typeface="Book Antiqu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BABABA"/>
                </a:solidFill>
                <a:latin typeface="Book Antiqua"/>
                <a:ea typeface="Book Antiqua"/>
                <a:cs typeface="Book Antiqua"/>
                <a:sym typeface="Book Antiqu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BABABA"/>
                </a:solidFill>
                <a:latin typeface="Book Antiqua"/>
                <a:ea typeface="Book Antiqua"/>
                <a:cs typeface="Book Antiqua"/>
                <a:sym typeface="Book Antiqu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BABABA"/>
                </a:solidFill>
                <a:latin typeface="Book Antiqua"/>
                <a:ea typeface="Book Antiqua"/>
                <a:cs typeface="Book Antiqua"/>
                <a:sym typeface="Book Antiqu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BABABA"/>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it-IT"/>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mc:AlternateContent xmlns:mc="http://schemas.openxmlformats.org/markup-compatibility/2006" xmlns:p14="http://schemas.microsoft.com/office/powerpoint/2010/main">
    <mc:Choice Requires="p14">
      <p:transition spd="slow" p14:dur="1400">
        <p14:rippl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jp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7.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hyperlink" Target="http://it.wikipedia.org/wiki/Impero_Austro-Ungarico"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pic>
        <p:nvPicPr>
          <p:cNvPr id="293" name="Google Shape;293;p20"/>
          <p:cNvPicPr preferRelativeResize="0"/>
          <p:nvPr/>
        </p:nvPicPr>
        <p:blipFill rotWithShape="1">
          <a:blip r:embed="rId3">
            <a:alphaModFix/>
          </a:blip>
          <a:srcRect b="4347"/>
          <a:stretch/>
        </p:blipFill>
        <p:spPr>
          <a:xfrm>
            <a:off x="0" y="0"/>
            <a:ext cx="9144000" cy="6858000"/>
          </a:xfrm>
          <a:prstGeom prst="rect">
            <a:avLst/>
          </a:prstGeom>
          <a:noFill/>
          <a:ln>
            <a:noFill/>
          </a:ln>
        </p:spPr>
      </p:pic>
      <p:sp>
        <p:nvSpPr>
          <p:cNvPr id="294" name="Google Shape;294;p20"/>
          <p:cNvSpPr/>
          <p:nvPr/>
        </p:nvSpPr>
        <p:spPr>
          <a:xfrm>
            <a:off x="233729" y="1681058"/>
            <a:ext cx="5873277" cy="2308324"/>
          </a:xfrm>
          <a:prstGeom prst="rect">
            <a:avLst/>
          </a:prstGeom>
          <a:solidFill>
            <a:srgbClr val="F5F1DE">
              <a:alpha val="81568"/>
            </a:srgbClr>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it-IT" sz="1600" b="0" i="0" u="none" strike="noStrike" cap="none">
                <a:solidFill>
                  <a:schemeClr val="dk1"/>
                </a:solidFill>
                <a:latin typeface="Book Antiqua"/>
                <a:ea typeface="Book Antiqua"/>
                <a:cs typeface="Book Antiqua"/>
                <a:sym typeface="Book Antiqua"/>
              </a:rPr>
              <a:t>«Quella della deportazione è una pratica molto antica e diversificata. Essa si diffuse particolarmente nella Roma di Augusto quando l’individuo colpito da </a:t>
            </a:r>
            <a:r>
              <a:rPr lang="it-IT" sz="1600" b="0" i="1" u="none" strike="noStrike" cap="none">
                <a:solidFill>
                  <a:schemeClr val="dk1"/>
                </a:solidFill>
                <a:latin typeface="Book Antiqua"/>
                <a:ea typeface="Book Antiqua"/>
                <a:cs typeface="Book Antiqua"/>
                <a:sym typeface="Book Antiqua"/>
              </a:rPr>
              <a:t>deportatio</a:t>
            </a:r>
            <a:r>
              <a:rPr lang="it-IT" sz="1600" b="0" i="0" u="none" strike="noStrike" cap="none">
                <a:solidFill>
                  <a:schemeClr val="dk1"/>
                </a:solidFill>
                <a:latin typeface="Book Antiqua"/>
                <a:ea typeface="Book Antiqua"/>
                <a:cs typeface="Book Antiqua"/>
                <a:sym typeface="Book Antiqua"/>
              </a:rPr>
              <a:t> non solo era costretto ad abbandonare  l’Urbe ma perdeva la stessa cittadinanza romana. A differenza della </a:t>
            </a:r>
            <a:r>
              <a:rPr lang="it-IT" sz="1600" b="0" i="1" u="none" strike="noStrike" cap="none">
                <a:solidFill>
                  <a:schemeClr val="dk1"/>
                </a:solidFill>
                <a:latin typeface="Book Antiqua"/>
                <a:ea typeface="Book Antiqua"/>
                <a:cs typeface="Book Antiqua"/>
                <a:sym typeface="Book Antiqua"/>
              </a:rPr>
              <a:t>relegatio</a:t>
            </a:r>
            <a:r>
              <a:rPr lang="it-IT" sz="1600" b="0" i="0" u="none" strike="noStrike" cap="none">
                <a:solidFill>
                  <a:schemeClr val="dk1"/>
                </a:solidFill>
                <a:latin typeface="Book Antiqua"/>
                <a:ea typeface="Book Antiqua"/>
                <a:cs typeface="Book Antiqua"/>
                <a:sym typeface="Book Antiqua"/>
              </a:rPr>
              <a:t>, la deportazione era perpetua e si scontava in Sardegna, sulle isole dell’Egeo oppure, negli ultimi anni dell’impero, nei deserti dell’Asia e dell’Africa dove al deportato poteva essere imposto l’obbligo del lavoro pesante» (Capogreco)</a:t>
            </a:r>
            <a:endParaRPr sz="1400" b="0" i="0" u="none" strike="noStrike" cap="none">
              <a:solidFill>
                <a:srgbClr val="000000"/>
              </a:solidFill>
              <a:latin typeface="Arial"/>
              <a:ea typeface="Arial"/>
              <a:cs typeface="Arial"/>
              <a:sym typeface="Arial"/>
            </a:endParaRPr>
          </a:p>
        </p:txBody>
      </p:sp>
      <p:sp>
        <p:nvSpPr>
          <p:cNvPr id="295" name="Google Shape;295;p20"/>
          <p:cNvSpPr/>
          <p:nvPr/>
        </p:nvSpPr>
        <p:spPr>
          <a:xfrm>
            <a:off x="1127220" y="4653136"/>
            <a:ext cx="6469116" cy="1815882"/>
          </a:xfrm>
          <a:prstGeom prst="rect">
            <a:avLst/>
          </a:prstGeom>
          <a:solidFill>
            <a:srgbClr val="F5F1DE">
              <a:alpha val="81568"/>
            </a:srgbClr>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it-IT" sz="1600" b="0" i="0" u="none" strike="noStrike" cap="none">
                <a:solidFill>
                  <a:schemeClr val="dk1"/>
                </a:solidFill>
                <a:latin typeface="Book Antiqua"/>
                <a:ea typeface="Book Antiqua"/>
                <a:cs typeface="Book Antiqua"/>
                <a:sym typeface="Book Antiqua"/>
              </a:rPr>
              <a:t>«Nel Novecento molti hanno cominciato a distinguere tra deportazione e lavoro forzato laddove la prima indica una costrizione che implica l’attraversamento delle frontiere di uno stato, il secondo l’obbligo di spostarsi da una regione all’altra dello stesso paese. Divenuto il luogo simbolo dell’universo concentrazionario e della Shoah, Auschwitz ha finito per riassumere in sé l’intera storia della deportazione» (Capogreco)</a:t>
            </a:r>
            <a:endParaRPr sz="1400" b="0" i="0" u="none" strike="noStrike" cap="none">
              <a:solidFill>
                <a:srgbClr val="000000"/>
              </a:solidFill>
              <a:latin typeface="Arial"/>
              <a:ea typeface="Arial"/>
              <a:cs typeface="Arial"/>
              <a:sym typeface="Arial"/>
            </a:endParaRPr>
          </a:p>
        </p:txBody>
      </p:sp>
      <p:pic>
        <p:nvPicPr>
          <p:cNvPr id="296" name="Google Shape;296;p20" descr="http://www.deamicisatripalda.it/iper4/database/I%20Romani/filUp/image/I%20Romani/Augusto2%5B1%5D.jpg"/>
          <p:cNvPicPr preferRelativeResize="0"/>
          <p:nvPr/>
        </p:nvPicPr>
        <p:blipFill rotWithShape="1">
          <a:blip r:embed="rId4">
            <a:alphaModFix/>
          </a:blip>
          <a:srcRect/>
          <a:stretch/>
        </p:blipFill>
        <p:spPr>
          <a:xfrm>
            <a:off x="6444208" y="1616410"/>
            <a:ext cx="2117415" cy="2456202"/>
          </a:xfrm>
          <a:prstGeom prst="rect">
            <a:avLst/>
          </a:prstGeom>
          <a:noFill/>
          <a:ln>
            <a:noFill/>
          </a:ln>
        </p:spPr>
      </p:pic>
      <p:sp>
        <p:nvSpPr>
          <p:cNvPr id="297" name="Google Shape;297;p20"/>
          <p:cNvSpPr txBox="1"/>
          <p:nvPr/>
        </p:nvSpPr>
        <p:spPr>
          <a:xfrm>
            <a:off x="12467" y="-387424"/>
            <a:ext cx="9238426" cy="1723549"/>
          </a:xfrm>
          <a:prstGeom prst="rect">
            <a:avLst/>
          </a:prstGeom>
          <a:solidFill>
            <a:schemeClr val="lt1">
              <a:alpha val="64313"/>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4800"/>
              <a:buFont typeface="Arial"/>
              <a:buNone/>
            </a:pPr>
            <a:r>
              <a:rPr lang="it-IT" sz="4800" b="1" i="0" u="none" strike="noStrike" cap="none">
                <a:solidFill>
                  <a:schemeClr val="dk1"/>
                </a:solidFill>
                <a:latin typeface="Calibri"/>
                <a:ea typeface="Calibri"/>
                <a:cs typeface="Calibri"/>
                <a:sym typeface="Calibri"/>
              </a:rPr>
              <a:t>La deportazione e l’internamento</a:t>
            </a:r>
            <a:br>
              <a:rPr lang="it-IT" sz="2000" b="0" i="0" u="none" strike="noStrike" cap="none">
                <a:solidFill>
                  <a:schemeClr val="dk1"/>
                </a:solidFill>
                <a:latin typeface="Book Antiqua"/>
                <a:ea typeface="Book Antiqua"/>
                <a:cs typeface="Book Antiqua"/>
                <a:sym typeface="Book Antiqua"/>
              </a:rPr>
            </a:br>
            <a:endParaRPr sz="2000" b="1" i="0" u="none" strike="noStrike" cap="none">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4"/>
                                        </p:tgtEl>
                                        <p:attrNameLst>
                                          <p:attrName>style.visibility</p:attrName>
                                        </p:attrNameLst>
                                      </p:cBhvr>
                                      <p:to>
                                        <p:strVal val="visible"/>
                                      </p:to>
                                    </p:set>
                                    <p:animEffect transition="in" filter="fade">
                                      <p:cBhvr>
                                        <p:cTn id="7" dur="1000"/>
                                        <p:tgtEl>
                                          <p:spTgt spid="294"/>
                                        </p:tgtEl>
                                      </p:cBhvr>
                                    </p:animEffect>
                                  </p:childTnLst>
                                </p:cTn>
                              </p:par>
                              <p:par>
                                <p:cTn id="8" presetID="10" presetClass="entr" presetSubtype="0" fill="hold" nodeType="withEffect">
                                  <p:stCondLst>
                                    <p:cond delay="0"/>
                                  </p:stCondLst>
                                  <p:childTnLst>
                                    <p:set>
                                      <p:cBhvr>
                                        <p:cTn id="9" dur="1" fill="hold">
                                          <p:stCondLst>
                                            <p:cond delay="0"/>
                                          </p:stCondLst>
                                        </p:cTn>
                                        <p:tgtEl>
                                          <p:spTgt spid="296"/>
                                        </p:tgtEl>
                                        <p:attrNameLst>
                                          <p:attrName>style.visibility</p:attrName>
                                        </p:attrNameLst>
                                      </p:cBhvr>
                                      <p:to>
                                        <p:strVal val="visible"/>
                                      </p:to>
                                    </p:set>
                                    <p:animEffect transition="in" filter="fade">
                                      <p:cBhvr>
                                        <p:cTn id="10" dur="1000"/>
                                        <p:tgtEl>
                                          <p:spTgt spid="29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95"/>
                                        </p:tgtEl>
                                        <p:attrNameLst>
                                          <p:attrName>style.visibility</p:attrName>
                                        </p:attrNameLst>
                                      </p:cBhvr>
                                      <p:to>
                                        <p:strVal val="visible"/>
                                      </p:to>
                                    </p:set>
                                    <p:animEffect transition="in" filter="fade">
                                      <p:cBhvr>
                                        <p:cTn id="15" dur="500"/>
                                        <p:tgtEl>
                                          <p:spTgt spid="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EFDC9D"/>
            </a:gs>
            <a:gs pos="50000">
              <a:srgbClr val="F4E7C2"/>
            </a:gs>
            <a:gs pos="100000">
              <a:srgbClr val="F9F3E1"/>
            </a:gs>
          </a:gsLst>
          <a:lin ang="5400000" scaled="0"/>
        </a:gradFill>
        <a:effectLst/>
      </p:bgPr>
    </p:bg>
    <p:spTree>
      <p:nvGrpSpPr>
        <p:cNvPr id="1" name="Shape 388"/>
        <p:cNvGrpSpPr/>
        <p:nvPr/>
      </p:nvGrpSpPr>
      <p:grpSpPr>
        <a:xfrm>
          <a:off x="0" y="0"/>
          <a:ext cx="0" cy="0"/>
          <a:chOff x="0" y="0"/>
          <a:chExt cx="0" cy="0"/>
        </a:xfrm>
      </p:grpSpPr>
      <p:pic>
        <p:nvPicPr>
          <p:cNvPr id="389" name="Google Shape;389;p29"/>
          <p:cNvPicPr preferRelativeResize="0"/>
          <p:nvPr/>
        </p:nvPicPr>
        <p:blipFill rotWithShape="1">
          <a:blip r:embed="rId3">
            <a:alphaModFix/>
          </a:blip>
          <a:srcRect/>
          <a:stretch/>
        </p:blipFill>
        <p:spPr>
          <a:xfrm>
            <a:off x="462144" y="810593"/>
            <a:ext cx="3749816" cy="5356881"/>
          </a:xfrm>
          <a:prstGeom prst="rect">
            <a:avLst/>
          </a:prstGeom>
          <a:noFill/>
          <a:ln>
            <a:noFill/>
          </a:ln>
        </p:spPr>
      </p:pic>
      <p:sp>
        <p:nvSpPr>
          <p:cNvPr id="390" name="Google Shape;390;p29"/>
          <p:cNvSpPr/>
          <p:nvPr/>
        </p:nvSpPr>
        <p:spPr>
          <a:xfrm>
            <a:off x="395536" y="188640"/>
            <a:ext cx="8352928"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it-IT" sz="1800" b="1" i="0" u="none" strike="noStrike" cap="none">
                <a:solidFill>
                  <a:srgbClr val="C00000"/>
                </a:solidFill>
                <a:latin typeface="Book Antiqua"/>
                <a:ea typeface="Book Antiqua"/>
                <a:cs typeface="Book Antiqua"/>
                <a:sym typeface="Book Antiqua"/>
              </a:rPr>
              <a:t>I campi “per slavi” dell’internamento civile “parallelo” e il ruolo della chiesa </a:t>
            </a:r>
            <a:endParaRPr sz="1400" b="0" i="0" u="none" strike="noStrike" cap="none">
              <a:solidFill>
                <a:srgbClr val="000000"/>
              </a:solidFill>
              <a:latin typeface="Arial"/>
              <a:ea typeface="Arial"/>
              <a:cs typeface="Arial"/>
              <a:sym typeface="Arial"/>
            </a:endParaRPr>
          </a:p>
        </p:txBody>
      </p:sp>
      <p:sp>
        <p:nvSpPr>
          <p:cNvPr id="391" name="Google Shape;391;p29"/>
          <p:cNvSpPr/>
          <p:nvPr/>
        </p:nvSpPr>
        <p:spPr>
          <a:xfrm>
            <a:off x="4463360" y="854710"/>
            <a:ext cx="4464616" cy="286232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it-IT" sz="1400" b="0" i="0" u="none" strike="noStrike" cap="none">
                <a:solidFill>
                  <a:schemeClr val="dk1"/>
                </a:solidFill>
                <a:latin typeface="Book Antiqua"/>
                <a:ea typeface="Book Antiqua"/>
                <a:cs typeface="Book Antiqua"/>
                <a:sym typeface="Book Antiqua"/>
              </a:rPr>
              <a:t>«….Nei territori jugoslavi annessi all’Italia o da essa militarmente occupati nel 1941 i campi per internati civili ebbero, lungo la costa adriatica, una distribuzione piuttosto uniforme. In generale per allestire i campi principali venivano privilegiate le piccole isole, per i campi di “transito” o comunque di minore durata, le località costiere di terraferma.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it-IT" sz="1400" b="0" i="0" u="none" strike="noStrike" cap="none">
                <a:solidFill>
                  <a:schemeClr val="dk1"/>
                </a:solidFill>
                <a:latin typeface="Book Antiqua"/>
                <a:ea typeface="Book Antiqua"/>
                <a:cs typeface="Book Antiqua"/>
                <a:sym typeface="Book Antiqua"/>
              </a:rPr>
              <a:t>La gestione dei campi spettò di solito al Regio Esercito, tuttavia, escludendo il campo di Arbe – nei territori annessi molte decisioni inerenti l’internamento venivano prese anche dai prefetti» </a:t>
            </a:r>
            <a:r>
              <a:rPr lang="it-IT" sz="1200" b="0" i="0" u="none" strike="noStrike" cap="none">
                <a:solidFill>
                  <a:schemeClr val="dk1"/>
                </a:solidFill>
                <a:latin typeface="Book Antiqua"/>
                <a:ea typeface="Book Antiqua"/>
                <a:cs typeface="Book Antiqua"/>
                <a:sym typeface="Book Antiqua"/>
              </a:rPr>
              <a:t>(Capogreco)</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endParaRPr sz="1400" b="0" i="0" u="none" strike="sngStrike" cap="none">
              <a:solidFill>
                <a:schemeClr val="dk1"/>
              </a:solidFill>
              <a:latin typeface="Book Antiqua"/>
              <a:ea typeface="Book Antiqua"/>
              <a:cs typeface="Book Antiqua"/>
              <a:sym typeface="Book Antiqua"/>
            </a:endParaRPr>
          </a:p>
        </p:txBody>
      </p:sp>
      <p:sp>
        <p:nvSpPr>
          <p:cNvPr id="392" name="Google Shape;392;p29"/>
          <p:cNvSpPr/>
          <p:nvPr/>
        </p:nvSpPr>
        <p:spPr>
          <a:xfrm>
            <a:off x="4427984" y="3632244"/>
            <a:ext cx="4499992" cy="28931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it-IT" sz="1400" b="0" i="0" u="none" strike="noStrike" cap="none">
                <a:solidFill>
                  <a:schemeClr val="dk1"/>
                </a:solidFill>
                <a:latin typeface="Book Antiqua"/>
                <a:ea typeface="Book Antiqua"/>
                <a:cs typeface="Book Antiqua"/>
                <a:sym typeface="Book Antiqua"/>
              </a:rPr>
              <a:t>«…Quanto alle condizioni nel campo di Arbe, il 20 novembre 1942 il vescovo di Lubiana monsignor Gregorij Rozman si recò personalmente da Pio XII insieme al vescovo di veglia monsignor Srebrnic per consegnargli un memoriale di protesta. Trasmessa alla Santa Sede dal Governo italiano, la denuncia dei due prelati giunse nelle mani del generale Roatta il quale affidò l’inchiesta al generale Gianni che soggiornò appositamente ad Arbe nei giorni 26 e 27 novembre 1942. Dopo aver acquisito molti dati e informazioni il 16 dicembre Roatta inviò un’ampia relazione al Comando Supremo con la quale cercava di sminuire  le responsabilità denunciate dai vescovi» (</a:t>
            </a:r>
            <a:r>
              <a:rPr lang="it-IT" sz="1200" b="0" i="0" u="none" strike="noStrike" cap="none">
                <a:solidFill>
                  <a:schemeClr val="dk1"/>
                </a:solidFill>
                <a:latin typeface="Book Antiqua"/>
                <a:ea typeface="Book Antiqua"/>
                <a:cs typeface="Book Antiqua"/>
                <a:sym typeface="Book Antiqua"/>
              </a:rPr>
              <a:t>Capogreco</a:t>
            </a:r>
            <a:r>
              <a:rPr lang="it-IT" sz="1400" b="0" i="0" u="none" strike="noStrike" cap="none">
                <a:solidFill>
                  <a:schemeClr val="dk1"/>
                </a:solidFill>
                <a:latin typeface="Book Antiqua"/>
                <a:ea typeface="Book Antiqua"/>
                <a:cs typeface="Book Antiqua"/>
                <a:sym typeface="Book Antiqua"/>
              </a:rPr>
              <a:t>)</a:t>
            </a:r>
            <a:endParaRPr sz="1400" b="0" i="0" u="none" strike="noStrike" cap="none">
              <a:solidFill>
                <a:srgbClr val="000000"/>
              </a:solidFill>
              <a:latin typeface="Arial"/>
              <a:ea typeface="Arial"/>
              <a:cs typeface="Arial"/>
              <a:sym typeface="Arial"/>
            </a:endParaRPr>
          </a:p>
        </p:txBody>
      </p:sp>
      <p:sp>
        <p:nvSpPr>
          <p:cNvPr id="393" name="Google Shape;393;p29"/>
          <p:cNvSpPr/>
          <p:nvPr/>
        </p:nvSpPr>
        <p:spPr>
          <a:xfrm>
            <a:off x="462144" y="5661248"/>
            <a:ext cx="3749816" cy="50783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900"/>
              <a:buFont typeface="Arial"/>
              <a:buNone/>
            </a:pPr>
            <a:r>
              <a:rPr lang="it-IT" sz="900" b="0" i="0" u="none" strike="noStrike" cap="none">
                <a:solidFill>
                  <a:schemeClr val="lt1"/>
                </a:solidFill>
                <a:latin typeface="Book Antiqua"/>
                <a:ea typeface="Book Antiqua"/>
                <a:cs typeface="Book Antiqua"/>
                <a:sym typeface="Book Antiqua"/>
              </a:rPr>
              <a:t>Gregorij Rozman (17 maggio 1883 - 16 novembre 1959) è stato un cattolico sloveno sacerdote e teologo. Tra il 1930 e il 1959, ha servito come vescovo della diocesi di Lubiana.</a:t>
            </a:r>
            <a:endParaRPr sz="1400" b="0" i="0" u="none" strike="noStrike" cap="none">
              <a:solidFill>
                <a:schemeClr val="lt1"/>
              </a:solidFill>
              <a:latin typeface="Book Antiqua"/>
              <a:ea typeface="Book Antiqua"/>
              <a:cs typeface="Book Antiqua"/>
              <a:sym typeface="Book Antiqua"/>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1">
                                            <p:txEl>
                                              <p:pRg st="0" end="0"/>
                                            </p:txEl>
                                          </p:spTgt>
                                        </p:tgtEl>
                                        <p:attrNameLst>
                                          <p:attrName>style.visibility</p:attrName>
                                        </p:attrNameLst>
                                      </p:cBhvr>
                                      <p:to>
                                        <p:strVal val="visible"/>
                                      </p:to>
                                    </p:set>
                                    <p:animEffect transition="in" filter="fade">
                                      <p:cBhvr>
                                        <p:cTn id="7" dur="500"/>
                                        <p:tgtEl>
                                          <p:spTgt spid="3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1">
                                            <p:txEl>
                                              <p:pRg st="1" end="1"/>
                                            </p:txEl>
                                          </p:spTgt>
                                        </p:tgtEl>
                                        <p:attrNameLst>
                                          <p:attrName>style.visibility</p:attrName>
                                        </p:attrNameLst>
                                      </p:cBhvr>
                                      <p:to>
                                        <p:strVal val="visible"/>
                                      </p:to>
                                    </p:set>
                                    <p:animEffect transition="in" filter="fade">
                                      <p:cBhvr>
                                        <p:cTn id="12" dur="500"/>
                                        <p:tgtEl>
                                          <p:spTgt spid="3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1">
                                            <p:txEl>
                                              <p:pRg st="2" end="2"/>
                                            </p:txEl>
                                          </p:spTgt>
                                        </p:tgtEl>
                                        <p:attrNameLst>
                                          <p:attrName>style.visibility</p:attrName>
                                        </p:attrNameLst>
                                      </p:cBhvr>
                                      <p:to>
                                        <p:strVal val="visible"/>
                                      </p:to>
                                    </p:set>
                                    <p:animEffect transition="in" filter="fade">
                                      <p:cBhvr>
                                        <p:cTn id="17" dur="500"/>
                                        <p:tgtEl>
                                          <p:spTgt spid="3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392">
                                            <p:txEl>
                                              <p:pRg st="0" end="0"/>
                                            </p:txEl>
                                          </p:spTgt>
                                        </p:tgtEl>
                                        <p:attrNameLst>
                                          <p:attrName>style.visibility</p:attrName>
                                        </p:attrNameLst>
                                      </p:cBhvr>
                                      <p:to>
                                        <p:strVal val="visible"/>
                                      </p:to>
                                    </p:set>
                                    <p:anim calcmode="lin" valueType="num">
                                      <p:cBhvr additive="base">
                                        <p:cTn id="22" dur="500"/>
                                        <p:tgtEl>
                                          <p:spTgt spid="392">
                                            <p:txEl>
                                              <p:pRg st="0" end="0"/>
                                            </p:txEl>
                                          </p:spTgt>
                                        </p:tgtEl>
                                        <p:attrNameLst>
                                          <p:attrName>ppt_w</p:attrName>
                                        </p:attrNameLst>
                                      </p:cBhvr>
                                      <p:tavLst>
                                        <p:tav tm="0">
                                          <p:val>
                                            <p:strVal val="0"/>
                                          </p:val>
                                        </p:tav>
                                        <p:tav tm="100000">
                                          <p:val>
                                            <p:strVal val="#ppt_w"/>
                                          </p:val>
                                        </p:tav>
                                      </p:tavLst>
                                    </p:anim>
                                    <p:anim calcmode="lin" valueType="num">
                                      <p:cBhvr additive="base">
                                        <p:cTn id="23" dur="500"/>
                                        <p:tgtEl>
                                          <p:spTgt spid="392">
                                            <p:txEl>
                                              <p:pRg st="0" end="0"/>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97"/>
        <p:cNvGrpSpPr/>
        <p:nvPr/>
      </p:nvGrpSpPr>
      <p:grpSpPr>
        <a:xfrm>
          <a:off x="0" y="0"/>
          <a:ext cx="0" cy="0"/>
          <a:chOff x="0" y="0"/>
          <a:chExt cx="0" cy="0"/>
        </a:xfrm>
      </p:grpSpPr>
      <p:sp>
        <p:nvSpPr>
          <p:cNvPr id="398" name="Google Shape;398;p30"/>
          <p:cNvSpPr/>
          <p:nvPr/>
        </p:nvSpPr>
        <p:spPr>
          <a:xfrm>
            <a:off x="2051720" y="220578"/>
            <a:ext cx="537358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it-IT" sz="2000" b="0" i="0" u="none" strike="noStrike" cap="none">
                <a:solidFill>
                  <a:srgbClr val="FFFFFF"/>
                </a:solidFill>
                <a:latin typeface="Book Antiqua"/>
                <a:ea typeface="Book Antiqua"/>
                <a:cs typeface="Book Antiqua"/>
                <a:sym typeface="Book Antiqua"/>
              </a:rPr>
              <a:t>L’azione di tutela e di assistenza agli internati</a:t>
            </a:r>
            <a:endParaRPr sz="1400" b="0" i="0" u="none" strike="noStrike" cap="none">
              <a:solidFill>
                <a:srgbClr val="000000"/>
              </a:solidFill>
              <a:latin typeface="Arial"/>
              <a:ea typeface="Arial"/>
              <a:cs typeface="Arial"/>
              <a:sym typeface="Arial"/>
            </a:endParaRPr>
          </a:p>
        </p:txBody>
      </p:sp>
      <p:pic>
        <p:nvPicPr>
          <p:cNvPr id="399" name="Google Shape;399;p30"/>
          <p:cNvPicPr preferRelativeResize="0"/>
          <p:nvPr/>
        </p:nvPicPr>
        <p:blipFill rotWithShape="1">
          <a:blip r:embed="rId3">
            <a:alphaModFix/>
          </a:blip>
          <a:srcRect/>
          <a:stretch/>
        </p:blipFill>
        <p:spPr>
          <a:xfrm>
            <a:off x="203869" y="1611376"/>
            <a:ext cx="624540" cy="842591"/>
          </a:xfrm>
          <a:prstGeom prst="rect">
            <a:avLst/>
          </a:prstGeom>
          <a:noFill/>
          <a:ln>
            <a:noFill/>
          </a:ln>
        </p:spPr>
      </p:pic>
      <p:sp>
        <p:nvSpPr>
          <p:cNvPr id="400" name="Google Shape;400;p30"/>
          <p:cNvSpPr/>
          <p:nvPr/>
        </p:nvSpPr>
        <p:spPr>
          <a:xfrm>
            <a:off x="923264" y="908720"/>
            <a:ext cx="4080420" cy="276998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it-IT" sz="1200" b="0" i="0" u="none" strike="noStrike" cap="none">
                <a:solidFill>
                  <a:schemeClr val="lt1"/>
                </a:solidFill>
                <a:latin typeface="Book Antiqua"/>
                <a:ea typeface="Book Antiqua"/>
                <a:cs typeface="Book Antiqua"/>
                <a:sym typeface="Book Antiqua"/>
              </a:rPr>
              <a:t>«…A due settimane dall’ingresso in guerra della nazione con un messaggio diretto al presidente del Comitato internazionale della Croce Rossa il ministro degli esteri Galeazzo Ciano comunicava ufficialmente l’impegno del governo italiano ad applicare agli internati civili stranieri il trattamento previsto per i prigionieri di guerra “quanto al trattamento dei civili internati vogliamo rammentare che </a:t>
            </a:r>
            <a:r>
              <a:rPr lang="it-IT" sz="1400" b="1" i="0" u="none" strike="noStrike" cap="none">
                <a:solidFill>
                  <a:srgbClr val="FF0000"/>
                </a:solidFill>
                <a:latin typeface="Book Antiqua"/>
                <a:ea typeface="Book Antiqua"/>
                <a:cs typeface="Book Antiqua"/>
                <a:sym typeface="Book Antiqua"/>
              </a:rPr>
              <a:t>l’articolo 289 della legge di guerra italiana approvata con Regio decreto 15 settembre 1938-XVI, n.1415</a:t>
            </a:r>
            <a:r>
              <a:rPr lang="it-IT" sz="1200" b="0" i="0" u="none" strike="noStrike" cap="none">
                <a:solidFill>
                  <a:schemeClr val="lt1"/>
                </a:solidFill>
                <a:latin typeface="Book Antiqua"/>
                <a:ea typeface="Book Antiqua"/>
                <a:cs typeface="Book Antiqua"/>
                <a:sym typeface="Book Antiqua"/>
              </a:rPr>
              <a:t>, stabilisce che per i sudditi (nemici) noi dobbiamo osservare tutti i casi e, quando esse sono applicabili, le disposizioni relative al trattamento dei prigionieri di guerra – a condizione di reciprocità». (Capogreco)</a:t>
            </a:r>
            <a:endParaRPr sz="1400" b="0" i="0" u="none" strike="noStrike" cap="none">
              <a:solidFill>
                <a:srgbClr val="000000"/>
              </a:solidFill>
              <a:latin typeface="Arial"/>
              <a:ea typeface="Arial"/>
              <a:cs typeface="Arial"/>
              <a:sym typeface="Arial"/>
            </a:endParaRPr>
          </a:p>
        </p:txBody>
      </p:sp>
      <p:sp>
        <p:nvSpPr>
          <p:cNvPr id="401" name="Google Shape;401;p30"/>
          <p:cNvSpPr/>
          <p:nvPr/>
        </p:nvSpPr>
        <p:spPr>
          <a:xfrm>
            <a:off x="5075692" y="908720"/>
            <a:ext cx="3888796" cy="215443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Book Antiqua"/>
                <a:ea typeface="Book Antiqua"/>
                <a:cs typeface="Book Antiqua"/>
                <a:sym typeface="Book Antiqua"/>
              </a:rPr>
              <a:t>«…Il delegato della Croce Rossa che il 23 agosto 1943 visitò il campo di Urbisaglia (</a:t>
            </a:r>
            <a:r>
              <a:rPr lang="it-IT" sz="1200" b="0" i="0" u="none" strike="noStrike" cap="none">
                <a:solidFill>
                  <a:schemeClr val="lt1"/>
                </a:solidFill>
                <a:latin typeface="Book Antiqua"/>
                <a:ea typeface="Book Antiqua"/>
                <a:cs typeface="Book Antiqua"/>
                <a:sym typeface="Book Antiqua"/>
              </a:rPr>
              <a:t>Macerata</a:t>
            </a:r>
            <a:r>
              <a:rPr lang="it-IT" sz="1400" b="0" i="0" u="none" strike="noStrike" cap="none">
                <a:solidFill>
                  <a:schemeClr val="lt1"/>
                </a:solidFill>
                <a:latin typeface="Book Antiqua"/>
                <a:ea typeface="Book Antiqua"/>
                <a:cs typeface="Book Antiqua"/>
                <a:sym typeface="Book Antiqua"/>
              </a:rPr>
              <a:t>) sintetizzava così il brillante giudizio dell’internamento fornitogli da un ebreo austriaco: </a:t>
            </a:r>
            <a:r>
              <a:rPr lang="it-IT" sz="1200" b="0" i="1" u="none" strike="noStrike" cap="none">
                <a:solidFill>
                  <a:schemeClr val="lt1"/>
                </a:solidFill>
                <a:latin typeface="Book Antiqua"/>
                <a:ea typeface="Book Antiqua"/>
                <a:cs typeface="Book Antiqua"/>
                <a:sym typeface="Book Antiqua"/>
              </a:rPr>
              <a:t>“le traitement auquel sont soumis les internés sérait a ses dires “excellent égalment. Il y aurait une grande comprehension, bonté et humanyté chez le directeur du camp et il exprime sa profonde reconnaissance au Gouvernement italien».</a:t>
            </a:r>
            <a:r>
              <a:rPr lang="it-IT" sz="1400" b="0" i="0" u="none" strike="noStrike" cap="none">
                <a:solidFill>
                  <a:schemeClr val="lt1"/>
                </a:solidFill>
                <a:latin typeface="Book Antiqua"/>
                <a:ea typeface="Book Antiqua"/>
                <a:cs typeface="Book Antiqua"/>
                <a:sym typeface="Book Antiqua"/>
              </a:rPr>
              <a:t> (Capogreco)</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Book Antiqua"/>
              <a:ea typeface="Book Antiqua"/>
              <a:cs typeface="Book Antiqua"/>
              <a:sym typeface="Book Antiqua"/>
            </a:endParaRPr>
          </a:p>
        </p:txBody>
      </p:sp>
      <p:sp>
        <p:nvSpPr>
          <p:cNvPr id="402" name="Google Shape;402;p30"/>
          <p:cNvSpPr/>
          <p:nvPr/>
        </p:nvSpPr>
        <p:spPr>
          <a:xfrm>
            <a:off x="2267017" y="4032354"/>
            <a:ext cx="6625463" cy="249299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Book Antiqua"/>
                <a:ea typeface="Book Antiqua"/>
                <a:cs typeface="Book Antiqua"/>
                <a:sym typeface="Book Antiqua"/>
              </a:rPr>
              <a:t>«….Al processo di Norimberga, la </a:t>
            </a:r>
            <a:r>
              <a:rPr lang="it-IT" sz="1400" b="1" i="0" u="none" strike="noStrike" cap="none">
                <a:solidFill>
                  <a:srgbClr val="FF0000"/>
                </a:solidFill>
                <a:latin typeface="Book Antiqua"/>
                <a:ea typeface="Book Antiqua"/>
                <a:cs typeface="Book Antiqua"/>
                <a:sym typeface="Book Antiqua"/>
              </a:rPr>
              <a:t>deportazione</a:t>
            </a:r>
            <a:r>
              <a:rPr lang="it-IT" sz="1400" b="0" i="0" u="none" strike="noStrike" cap="none">
                <a:solidFill>
                  <a:srgbClr val="FF0000"/>
                </a:solidFill>
                <a:latin typeface="Book Antiqua"/>
                <a:ea typeface="Book Antiqua"/>
                <a:cs typeface="Book Antiqua"/>
                <a:sym typeface="Book Antiqua"/>
              </a:rPr>
              <a:t> </a:t>
            </a:r>
            <a:r>
              <a:rPr lang="it-IT" sz="1400" b="0" i="0" u="none" strike="noStrike" cap="none">
                <a:solidFill>
                  <a:schemeClr val="lt1"/>
                </a:solidFill>
                <a:latin typeface="Book Antiqua"/>
                <a:ea typeface="Book Antiqua"/>
                <a:cs typeface="Book Antiqua"/>
                <a:sym typeface="Book Antiqua"/>
              </a:rPr>
              <a:t>e </a:t>
            </a:r>
            <a:r>
              <a:rPr lang="it-IT" sz="1400" b="1" i="0" u="none" strike="noStrike" cap="none">
                <a:solidFill>
                  <a:srgbClr val="FF0000"/>
                </a:solidFill>
                <a:latin typeface="Book Antiqua"/>
                <a:ea typeface="Book Antiqua"/>
                <a:cs typeface="Book Antiqua"/>
                <a:sym typeface="Book Antiqua"/>
              </a:rPr>
              <a:t>l’internamento</a:t>
            </a:r>
            <a:r>
              <a:rPr lang="it-IT" sz="1400" b="0" i="0" u="none" strike="noStrike" cap="none">
                <a:solidFill>
                  <a:schemeClr val="lt1"/>
                </a:solidFill>
                <a:latin typeface="Book Antiqua"/>
                <a:ea typeface="Book Antiqua"/>
                <a:cs typeface="Book Antiqua"/>
                <a:sym typeface="Book Antiqua"/>
              </a:rPr>
              <a:t> delle popolazioni di territori occupati (come è stato il caso degli ex-jugoslavi internati repressivamente dagli occupanti fascisti) come pure </a:t>
            </a:r>
            <a:r>
              <a:rPr lang="it-IT" sz="1400" b="1" i="0" u="none" strike="noStrike" cap="none">
                <a:solidFill>
                  <a:srgbClr val="FF0000"/>
                </a:solidFill>
                <a:latin typeface="Book Antiqua"/>
                <a:ea typeface="Book Antiqua"/>
                <a:cs typeface="Book Antiqua"/>
                <a:sym typeface="Book Antiqua"/>
              </a:rPr>
              <a:t>l’esecuzione</a:t>
            </a:r>
            <a:r>
              <a:rPr lang="it-IT" sz="1400" b="0" i="0" u="none" strike="noStrike" cap="none">
                <a:solidFill>
                  <a:schemeClr val="lt1"/>
                </a:solidFill>
                <a:latin typeface="Book Antiqua"/>
                <a:ea typeface="Book Antiqua"/>
                <a:cs typeface="Book Antiqua"/>
                <a:sym typeface="Book Antiqua"/>
              </a:rPr>
              <a:t> di ostaggi e la devastazione di centri abitati non giustificata da esigenze militari (altri addebiti di cui l’Italia si rese responsabile in Jugoslavia tra il 1941 e il 1943) </a:t>
            </a:r>
            <a:r>
              <a:rPr lang="it-IT" sz="1400" b="1" i="0" u="none" strike="noStrike" cap="none">
                <a:solidFill>
                  <a:srgbClr val="FF0000"/>
                </a:solidFill>
                <a:latin typeface="Book Antiqua"/>
                <a:ea typeface="Book Antiqua"/>
                <a:cs typeface="Book Antiqua"/>
                <a:sym typeface="Book Antiqua"/>
              </a:rPr>
              <a:t>vennero perseguiti quali crimini di guerra</a:t>
            </a:r>
            <a:r>
              <a:rPr lang="it-IT" sz="1400" b="0" i="0" u="none" strike="noStrike" cap="none">
                <a:solidFill>
                  <a:schemeClr val="lt1"/>
                </a:solidFill>
                <a:latin typeface="Book Antiqua"/>
                <a:ea typeface="Book Antiqua"/>
                <a:cs typeface="Book Antiqua"/>
                <a:sym typeface="Book Antiqua"/>
              </a:rPr>
              <a:t>. L’articolo 6 dello Statuto di quel tribunale militare non soltanto configurava tali azioni come soggette alla sua giurisdizione ma le includeva tra i crimini  che comportano la piena responsabilità individuale dei suoi autori. Sappiamo però che per quei crimini nessun italiano (militare e civile) sarà mai condannato». (</a:t>
            </a:r>
            <a:r>
              <a:rPr lang="it-IT" sz="1200" b="0" i="0" u="none" strike="noStrike" cap="none">
                <a:solidFill>
                  <a:schemeClr val="lt1"/>
                </a:solidFill>
                <a:latin typeface="Book Antiqua"/>
                <a:ea typeface="Book Antiqua"/>
                <a:cs typeface="Book Antiqua"/>
                <a:sym typeface="Book Antiqua"/>
              </a:rPr>
              <a:t>Capogreco</a:t>
            </a:r>
            <a:r>
              <a:rPr lang="it-IT" sz="1400" b="0" i="0" u="none" strike="noStrike" cap="none">
                <a:solidFill>
                  <a:schemeClr val="lt1"/>
                </a:solidFill>
                <a:latin typeface="Book Antiqua"/>
                <a:ea typeface="Book Antiqua"/>
                <a:cs typeface="Book Antiqua"/>
                <a:sym typeface="Book Antiqua"/>
              </a:rPr>
              <a:t>)</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Book Antiqua"/>
              <a:ea typeface="Book Antiqua"/>
              <a:cs typeface="Book Antiqua"/>
              <a:sym typeface="Book Antiqua"/>
            </a:endParaRPr>
          </a:p>
        </p:txBody>
      </p:sp>
      <p:sp>
        <p:nvSpPr>
          <p:cNvPr id="403" name="Google Shape;403;p30"/>
          <p:cNvSpPr/>
          <p:nvPr/>
        </p:nvSpPr>
        <p:spPr>
          <a:xfrm>
            <a:off x="10231" y="2550096"/>
            <a:ext cx="1011815"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it-IT" sz="900" b="0" i="0" u="none" strike="noStrike" cap="none">
                <a:solidFill>
                  <a:schemeClr val="lt1"/>
                </a:solidFill>
                <a:latin typeface="Book Antiqua"/>
                <a:ea typeface="Book Antiqua"/>
                <a:cs typeface="Book Antiqua"/>
                <a:sym typeface="Book Antiqua"/>
              </a:rPr>
              <a:t>Galeazzo Ciano </a:t>
            </a:r>
            <a:endParaRPr sz="1400" b="0" i="0" u="none" strike="noStrike" cap="none">
              <a:solidFill>
                <a:srgbClr val="000000"/>
              </a:solidFill>
              <a:latin typeface="Arial"/>
              <a:ea typeface="Arial"/>
              <a:cs typeface="Arial"/>
              <a:sym typeface="Arial"/>
            </a:endParaRPr>
          </a:p>
        </p:txBody>
      </p:sp>
      <p:pic>
        <p:nvPicPr>
          <p:cNvPr id="404" name="Google Shape;404;p30"/>
          <p:cNvPicPr preferRelativeResize="0"/>
          <p:nvPr/>
        </p:nvPicPr>
        <p:blipFill rotWithShape="1">
          <a:blip r:embed="rId4">
            <a:alphaModFix/>
          </a:blip>
          <a:srcRect/>
          <a:stretch/>
        </p:blipFill>
        <p:spPr>
          <a:xfrm>
            <a:off x="395536" y="4021784"/>
            <a:ext cx="1550079" cy="1135408"/>
          </a:xfrm>
          <a:prstGeom prst="rect">
            <a:avLst/>
          </a:prstGeom>
          <a:noFill/>
          <a:ln>
            <a:noFill/>
          </a:ln>
        </p:spPr>
      </p:pic>
      <p:sp>
        <p:nvSpPr>
          <p:cNvPr id="405" name="Google Shape;405;p30"/>
          <p:cNvSpPr/>
          <p:nvPr/>
        </p:nvSpPr>
        <p:spPr>
          <a:xfrm>
            <a:off x="179512" y="5253007"/>
            <a:ext cx="1896145" cy="120032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800"/>
              <a:buFont typeface="Arial"/>
              <a:buNone/>
            </a:pPr>
            <a:r>
              <a:rPr lang="it-IT" sz="800" b="1" i="0" u="none" strike="noStrike" cap="none">
                <a:solidFill>
                  <a:schemeClr val="lt1"/>
                </a:solidFill>
                <a:latin typeface="Book Antiqua"/>
                <a:ea typeface="Book Antiqua"/>
                <a:cs typeface="Book Antiqua"/>
                <a:sym typeface="Book Antiqua"/>
              </a:rPr>
              <a:t>Processo di Norimberga</a:t>
            </a:r>
            <a:r>
              <a:rPr lang="it-IT" sz="800" b="0" i="0" u="none" strike="noStrike" cap="none">
                <a:solidFill>
                  <a:schemeClr val="lt1"/>
                </a:solidFill>
                <a:latin typeface="Book Antiqua"/>
                <a:ea typeface="Book Antiqua"/>
                <a:cs typeface="Book Antiqua"/>
                <a:sym typeface="Book Antiqua"/>
              </a:rPr>
              <a:t> è il nome usato per indicare due distinti gruppi di processi ai nazisti coinvolti nella seconda guerra mondiale e nella Shoah. I processi si tennero nella città tedesca di Norimberga (</a:t>
            </a:r>
            <a:r>
              <a:rPr lang="it-IT" sz="800" b="0" i="1" u="none" strike="noStrike" cap="none">
                <a:solidFill>
                  <a:schemeClr val="lt1"/>
                </a:solidFill>
                <a:latin typeface="Book Antiqua"/>
                <a:ea typeface="Book Antiqua"/>
                <a:cs typeface="Book Antiqua"/>
                <a:sym typeface="Book Antiqua"/>
              </a:rPr>
              <a:t>Nürnberg</a:t>
            </a:r>
            <a:r>
              <a:rPr lang="it-IT" sz="800" b="0" i="0" u="none" strike="noStrike" cap="none">
                <a:solidFill>
                  <a:schemeClr val="lt1"/>
                </a:solidFill>
                <a:latin typeface="Book Antiqua"/>
                <a:ea typeface="Book Antiqua"/>
                <a:cs typeface="Book Antiqua"/>
                <a:sym typeface="Book Antiqua"/>
              </a:rPr>
              <a:t>) dal 20 novembre 1945 al 1° ottobre 1946 nel Palazzo di Giustizia di Norimberga</a:t>
            </a:r>
            <a:endParaRPr sz="900" b="0" i="0" u="none" strike="noStrike" cap="none">
              <a:solidFill>
                <a:schemeClr val="lt1"/>
              </a:solidFill>
              <a:latin typeface="Book Antiqua"/>
              <a:ea typeface="Book Antiqua"/>
              <a:cs typeface="Book Antiqua"/>
              <a:sym typeface="Book Antiqua"/>
            </a:endParaRPr>
          </a:p>
        </p:txBody>
      </p:sp>
      <p:sp>
        <p:nvSpPr>
          <p:cNvPr id="406" name="Google Shape;406;p30"/>
          <p:cNvSpPr/>
          <p:nvPr/>
        </p:nvSpPr>
        <p:spPr>
          <a:xfrm>
            <a:off x="5079092" y="2924944"/>
            <a:ext cx="3995936"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it-IT" sz="1100" b="0" i="0" u="none" strike="noStrike" cap="none">
                <a:solidFill>
                  <a:schemeClr val="lt1"/>
                </a:solidFill>
                <a:latin typeface="Book Antiqua"/>
                <a:ea typeface="Book Antiqua"/>
                <a:cs typeface="Book Antiqua"/>
                <a:sym typeface="Book Antiqua"/>
              </a:rPr>
              <a:t>Con il regio decreto n° 84 del 1930 il governo fascista ridisegnò l’assetto degli enti di soccorso italiani. La nuova legge, infatti, imponeva a tutte le PP.AA. non erette in Ente Morale di confluire nella Croce Rossa Italiana.</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0"/>
                                        </p:tgtEl>
                                        <p:attrNameLst>
                                          <p:attrName>style.visibility</p:attrName>
                                        </p:attrNameLst>
                                      </p:cBhvr>
                                      <p:to>
                                        <p:strVal val="visible"/>
                                      </p:to>
                                    </p:set>
                                    <p:animEffect transition="in" filter="fade">
                                      <p:cBhvr>
                                        <p:cTn id="7" dur="500"/>
                                        <p:tgtEl>
                                          <p:spTgt spid="400"/>
                                        </p:tgtEl>
                                      </p:cBhvr>
                                    </p:animEffect>
                                  </p:childTnLst>
                                </p:cTn>
                              </p:par>
                              <p:par>
                                <p:cTn id="8" presetID="10" presetClass="entr" presetSubtype="0" fill="hold" nodeType="withEffect">
                                  <p:stCondLst>
                                    <p:cond delay="0"/>
                                  </p:stCondLst>
                                  <p:childTnLst>
                                    <p:set>
                                      <p:cBhvr>
                                        <p:cTn id="9" dur="1" fill="hold">
                                          <p:stCondLst>
                                            <p:cond delay="0"/>
                                          </p:stCondLst>
                                        </p:cTn>
                                        <p:tgtEl>
                                          <p:spTgt spid="399"/>
                                        </p:tgtEl>
                                        <p:attrNameLst>
                                          <p:attrName>style.visibility</p:attrName>
                                        </p:attrNameLst>
                                      </p:cBhvr>
                                      <p:to>
                                        <p:strVal val="visible"/>
                                      </p:to>
                                    </p:set>
                                    <p:animEffect transition="in" filter="fade">
                                      <p:cBhvr>
                                        <p:cTn id="10" dur="500"/>
                                        <p:tgtEl>
                                          <p:spTgt spid="399"/>
                                        </p:tgtEl>
                                      </p:cBhvr>
                                    </p:animEffect>
                                  </p:childTnLst>
                                </p:cTn>
                              </p:par>
                              <p:par>
                                <p:cTn id="11" presetID="10" presetClass="entr" presetSubtype="0" fill="hold" nodeType="withEffect">
                                  <p:stCondLst>
                                    <p:cond delay="0"/>
                                  </p:stCondLst>
                                  <p:childTnLst>
                                    <p:set>
                                      <p:cBhvr>
                                        <p:cTn id="12" dur="1" fill="hold">
                                          <p:stCondLst>
                                            <p:cond delay="0"/>
                                          </p:stCondLst>
                                        </p:cTn>
                                        <p:tgtEl>
                                          <p:spTgt spid="403"/>
                                        </p:tgtEl>
                                        <p:attrNameLst>
                                          <p:attrName>style.visibility</p:attrName>
                                        </p:attrNameLst>
                                      </p:cBhvr>
                                      <p:to>
                                        <p:strVal val="visible"/>
                                      </p:to>
                                    </p:set>
                                    <p:animEffect transition="in" filter="fade">
                                      <p:cBhvr>
                                        <p:cTn id="13" dur="500"/>
                                        <p:tgtEl>
                                          <p:spTgt spid="40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01"/>
                                        </p:tgtEl>
                                        <p:attrNameLst>
                                          <p:attrName>style.visibility</p:attrName>
                                        </p:attrNameLst>
                                      </p:cBhvr>
                                      <p:to>
                                        <p:strVal val="visible"/>
                                      </p:to>
                                    </p:set>
                                    <p:animEffect transition="in" filter="fade">
                                      <p:cBhvr>
                                        <p:cTn id="18" dur="500"/>
                                        <p:tgtEl>
                                          <p:spTgt spid="401"/>
                                        </p:tgtEl>
                                      </p:cBhvr>
                                    </p:animEffect>
                                  </p:childTnLst>
                                </p:cTn>
                              </p:par>
                              <p:par>
                                <p:cTn id="19" presetID="10" presetClass="entr" presetSubtype="0" fill="hold" nodeType="withEffect">
                                  <p:stCondLst>
                                    <p:cond delay="0"/>
                                  </p:stCondLst>
                                  <p:childTnLst>
                                    <p:set>
                                      <p:cBhvr>
                                        <p:cTn id="20" dur="1" fill="hold">
                                          <p:stCondLst>
                                            <p:cond delay="0"/>
                                          </p:stCondLst>
                                        </p:cTn>
                                        <p:tgtEl>
                                          <p:spTgt spid="406"/>
                                        </p:tgtEl>
                                        <p:attrNameLst>
                                          <p:attrName>style.visibility</p:attrName>
                                        </p:attrNameLst>
                                      </p:cBhvr>
                                      <p:to>
                                        <p:strVal val="visible"/>
                                      </p:to>
                                    </p:set>
                                    <p:animEffect transition="in" filter="fade">
                                      <p:cBhvr>
                                        <p:cTn id="21" dur="500"/>
                                        <p:tgtEl>
                                          <p:spTgt spid="40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02"/>
                                        </p:tgtEl>
                                        <p:attrNameLst>
                                          <p:attrName>style.visibility</p:attrName>
                                        </p:attrNameLst>
                                      </p:cBhvr>
                                      <p:to>
                                        <p:strVal val="visible"/>
                                      </p:to>
                                    </p:set>
                                    <p:animEffect transition="in" filter="fade">
                                      <p:cBhvr>
                                        <p:cTn id="26" dur="500"/>
                                        <p:tgtEl>
                                          <p:spTgt spid="402"/>
                                        </p:tgtEl>
                                      </p:cBhvr>
                                    </p:animEffect>
                                  </p:childTnLst>
                                </p:cTn>
                              </p:par>
                              <p:par>
                                <p:cTn id="27" presetID="10" presetClass="entr" presetSubtype="0" fill="hold" nodeType="withEffect">
                                  <p:stCondLst>
                                    <p:cond delay="0"/>
                                  </p:stCondLst>
                                  <p:childTnLst>
                                    <p:set>
                                      <p:cBhvr>
                                        <p:cTn id="28" dur="1" fill="hold">
                                          <p:stCondLst>
                                            <p:cond delay="0"/>
                                          </p:stCondLst>
                                        </p:cTn>
                                        <p:tgtEl>
                                          <p:spTgt spid="404"/>
                                        </p:tgtEl>
                                        <p:attrNameLst>
                                          <p:attrName>style.visibility</p:attrName>
                                        </p:attrNameLst>
                                      </p:cBhvr>
                                      <p:to>
                                        <p:strVal val="visible"/>
                                      </p:to>
                                    </p:set>
                                    <p:animEffect transition="in" filter="fade">
                                      <p:cBhvr>
                                        <p:cTn id="29" dur="500"/>
                                        <p:tgtEl>
                                          <p:spTgt spid="404"/>
                                        </p:tgtEl>
                                      </p:cBhvr>
                                    </p:animEffect>
                                  </p:childTnLst>
                                </p:cTn>
                              </p:par>
                              <p:par>
                                <p:cTn id="30" presetID="10" presetClass="entr" presetSubtype="0" fill="hold" nodeType="withEffect">
                                  <p:stCondLst>
                                    <p:cond delay="0"/>
                                  </p:stCondLst>
                                  <p:childTnLst>
                                    <p:set>
                                      <p:cBhvr>
                                        <p:cTn id="31" dur="1" fill="hold">
                                          <p:stCondLst>
                                            <p:cond delay="0"/>
                                          </p:stCondLst>
                                        </p:cTn>
                                        <p:tgtEl>
                                          <p:spTgt spid="405"/>
                                        </p:tgtEl>
                                        <p:attrNameLst>
                                          <p:attrName>style.visibility</p:attrName>
                                        </p:attrNameLst>
                                      </p:cBhvr>
                                      <p:to>
                                        <p:strVal val="visible"/>
                                      </p:to>
                                    </p:set>
                                    <p:animEffect transition="in" filter="fade">
                                      <p:cBhvr>
                                        <p:cTn id="32" dur="500"/>
                                        <p:tgtEl>
                                          <p:spTgt spid="4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10"/>
        <p:cNvGrpSpPr/>
        <p:nvPr/>
      </p:nvGrpSpPr>
      <p:grpSpPr>
        <a:xfrm>
          <a:off x="0" y="0"/>
          <a:ext cx="0" cy="0"/>
          <a:chOff x="0" y="0"/>
          <a:chExt cx="0" cy="0"/>
        </a:xfrm>
      </p:grpSpPr>
      <p:sp>
        <p:nvSpPr>
          <p:cNvPr id="411" name="Google Shape;411;p31"/>
          <p:cNvSpPr/>
          <p:nvPr/>
        </p:nvSpPr>
        <p:spPr>
          <a:xfrm>
            <a:off x="2410801" y="1484784"/>
            <a:ext cx="6379684" cy="504753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Calibri"/>
                <a:ea typeface="Calibri"/>
                <a:cs typeface="Calibri"/>
                <a:sym typeface="Calibri"/>
              </a:rPr>
              <a:t>L’on. Buffarini, in una </a:t>
            </a:r>
            <a:r>
              <a:rPr lang="it-IT" sz="1400" b="1" i="0" u="none" strike="noStrike" cap="none">
                <a:solidFill>
                  <a:srgbClr val="FF0000"/>
                </a:solidFill>
                <a:latin typeface="Calibri"/>
                <a:ea typeface="Calibri"/>
                <a:cs typeface="Calibri"/>
                <a:sym typeface="Calibri"/>
              </a:rPr>
              <a:t>nota del Ministero dell’Interno, prot. n.327-15</a:t>
            </a:r>
            <a:r>
              <a:rPr lang="it-IT" sz="1400" b="0" i="0" u="none" strike="noStrike" cap="none">
                <a:solidFill>
                  <a:schemeClr val="lt1"/>
                </a:solidFill>
                <a:latin typeface="Calibri"/>
                <a:ea typeface="Calibri"/>
                <a:cs typeface="Calibri"/>
                <a:sym typeface="Calibri"/>
              </a:rPr>
              <a:t>, inviata al Duce, ricostruì il movimento di popolazioni civili avviate dal fronte orientale verso i campi di internamento italiani. In essa, il Sottosegretario fece ampio riferimento alla funzione che </a:t>
            </a:r>
            <a:r>
              <a:rPr lang="it-IT" sz="1400" b="1" i="0" u="none" strike="noStrike" cap="none">
                <a:solidFill>
                  <a:schemeClr val="lt1"/>
                </a:solidFill>
                <a:latin typeface="Calibri"/>
                <a:ea typeface="Calibri"/>
                <a:cs typeface="Calibri"/>
                <a:sym typeface="Calibri"/>
              </a:rPr>
              <a:t>Le Fraschette </a:t>
            </a:r>
            <a:r>
              <a:rPr lang="it-IT" sz="1400" b="0" i="0" u="none" strike="noStrike" cap="none">
                <a:solidFill>
                  <a:schemeClr val="lt1"/>
                </a:solidFill>
                <a:latin typeface="Calibri"/>
                <a:ea typeface="Calibri"/>
                <a:cs typeface="Calibri"/>
                <a:sym typeface="Calibri"/>
              </a:rPr>
              <a:t>avrebbe dovuto svolgere:</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Calibri"/>
                <a:ea typeface="Calibri"/>
                <a:cs typeface="Calibri"/>
                <a:sym typeface="Calibri"/>
              </a:rPr>
              <a:t> “Per richiesta dello Stato Maggiore del Regio Esercito il Ministero dell’Interno dovrebbe provvedere a sistemare nelle province del Regno un complesso di altri 50 mila elementi circa, sgombrati dai territori della frontiera orientale in seguito alle operazioni di polizia in corso. Detto contingente risulta da dati approssimativi pervenuti così composto: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Calibri"/>
                <a:ea typeface="Calibri"/>
                <a:cs typeface="Calibri"/>
                <a:sym typeface="Calibri"/>
              </a:rPr>
              <a:t>1-elementi pericolosi 20.000;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Calibri"/>
                <a:ea typeface="Calibri"/>
                <a:cs typeface="Calibri"/>
                <a:sym typeface="Calibri"/>
              </a:rPr>
              <a:t>2–elementi sospetti 5.000;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Calibri"/>
                <a:ea typeface="Calibri"/>
                <a:cs typeface="Calibri"/>
                <a:sym typeface="Calibri"/>
              </a:rPr>
              <a:t>3-che hanno richiesto la nostra protezione 10.000;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Calibri"/>
                <a:ea typeface="Calibri"/>
                <a:cs typeface="Calibri"/>
                <a:sym typeface="Calibri"/>
              </a:rPr>
              <a:t>4-donne abbandonate dai mariti, con bambini a carico 12.000;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Calibri"/>
                <a:ea typeface="Calibri"/>
                <a:cs typeface="Calibri"/>
                <a:sym typeface="Calibri"/>
              </a:rPr>
              <a:t>5-bambini privi di genitori tra i quali un’aliquota di lattanti, 2.000. Essi sono attualmente internati nei campi territoriali di Gonars, Treviso e Padova, nonché nel Campo d’armata di Arbe. Inoltre, per richiesta del governatore della Dalmazia, dovranno essere sgombrati al più presto 2.300 elementi - in gran parte donne e bambini - che attualmente sono attendati nell’Isola di Melada, mentre il Comando Supremo ha comunicato che, d’intesa col Ministero degli Affari Esteri, è opportuno far affluire nel Regno 1.500 Montenegrini che si trovano nei Campi di concentramento dell’Albania»</a:t>
            </a:r>
            <a:r>
              <a:rPr lang="it-IT" sz="1400" b="0" i="0" u="none" strike="noStrike" cap="none">
                <a:solidFill>
                  <a:schemeClr val="lt1"/>
                </a:solidFill>
                <a:latin typeface="Book Antiqua"/>
                <a:ea typeface="Book Antiqua"/>
                <a:cs typeface="Book Antiqua"/>
                <a:sym typeface="Book Antiqua"/>
              </a:rPr>
              <a:t> (Capogreco)</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12" name="Google Shape;412;p31"/>
          <p:cNvSpPr/>
          <p:nvPr/>
        </p:nvSpPr>
        <p:spPr>
          <a:xfrm>
            <a:off x="2627784" y="548680"/>
            <a:ext cx="6096413"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it-IT" sz="2400" b="0" i="0" u="none" strike="noStrike" cap="none">
                <a:solidFill>
                  <a:srgbClr val="FFFFFF"/>
                </a:solidFill>
                <a:latin typeface="Calibri"/>
                <a:ea typeface="Calibri"/>
                <a:cs typeface="Calibri"/>
                <a:sym typeface="Calibri"/>
              </a:rPr>
              <a:t>Nota del Ministero dell’Interno, prot. n.327-15</a:t>
            </a:r>
            <a:endParaRPr sz="2400" b="0" i="0" u="none" strike="noStrike" cap="none">
              <a:solidFill>
                <a:srgbClr val="FFFFFF"/>
              </a:solidFill>
              <a:latin typeface="Book Antiqua"/>
              <a:ea typeface="Book Antiqua"/>
              <a:cs typeface="Book Antiqua"/>
              <a:sym typeface="Book Antiqua"/>
            </a:endParaRPr>
          </a:p>
        </p:txBody>
      </p:sp>
      <p:pic>
        <p:nvPicPr>
          <p:cNvPr id="413" name="Google Shape;413;p31"/>
          <p:cNvPicPr preferRelativeResize="0"/>
          <p:nvPr/>
        </p:nvPicPr>
        <p:blipFill rotWithShape="1">
          <a:blip r:embed="rId3">
            <a:alphaModFix/>
          </a:blip>
          <a:srcRect/>
          <a:stretch/>
        </p:blipFill>
        <p:spPr>
          <a:xfrm>
            <a:off x="71575" y="1515404"/>
            <a:ext cx="2143125" cy="2095500"/>
          </a:xfrm>
          <a:prstGeom prst="rect">
            <a:avLst/>
          </a:prstGeom>
          <a:noFill/>
          <a:ln>
            <a:noFill/>
          </a:ln>
        </p:spPr>
      </p:pic>
      <p:sp>
        <p:nvSpPr>
          <p:cNvPr id="414" name="Google Shape;414;p31"/>
          <p:cNvSpPr/>
          <p:nvPr/>
        </p:nvSpPr>
        <p:spPr>
          <a:xfrm>
            <a:off x="71575" y="3872514"/>
            <a:ext cx="2143125" cy="116955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Book Antiqua"/>
                <a:ea typeface="Book Antiqua"/>
                <a:cs typeface="Book Antiqua"/>
                <a:sym typeface="Book Antiqua"/>
              </a:rPr>
              <a:t>Guido Buffarini Guidi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Book Antiqua"/>
                <a:ea typeface="Book Antiqua"/>
                <a:cs typeface="Book Antiqua"/>
                <a:sym typeface="Book Antiqua"/>
              </a:rPr>
              <a:t>dal maggio 1933 al febbraio  1943 è sottosegretario al Ministero dell’Interno</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1">
                                            <p:txEl>
                                              <p:pRg st="0" end="0"/>
                                            </p:txEl>
                                          </p:spTgt>
                                        </p:tgtEl>
                                        <p:attrNameLst>
                                          <p:attrName>style.visibility</p:attrName>
                                        </p:attrNameLst>
                                      </p:cBhvr>
                                      <p:to>
                                        <p:strVal val="visible"/>
                                      </p:to>
                                    </p:set>
                                    <p:animEffect transition="in" filter="fade">
                                      <p:cBhvr>
                                        <p:cTn id="7" dur="500"/>
                                        <p:tgtEl>
                                          <p:spTgt spid="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1">
                                            <p:txEl>
                                              <p:pRg st="1" end="1"/>
                                            </p:txEl>
                                          </p:spTgt>
                                        </p:tgtEl>
                                        <p:attrNameLst>
                                          <p:attrName>style.visibility</p:attrName>
                                        </p:attrNameLst>
                                      </p:cBhvr>
                                      <p:to>
                                        <p:strVal val="visible"/>
                                      </p:to>
                                    </p:set>
                                    <p:animEffect transition="in" filter="fade">
                                      <p:cBhvr>
                                        <p:cTn id="12" dur="500"/>
                                        <p:tgtEl>
                                          <p:spTgt spid="4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1">
                                            <p:txEl>
                                              <p:pRg st="2" end="2"/>
                                            </p:txEl>
                                          </p:spTgt>
                                        </p:tgtEl>
                                        <p:attrNameLst>
                                          <p:attrName>style.visibility</p:attrName>
                                        </p:attrNameLst>
                                      </p:cBhvr>
                                      <p:to>
                                        <p:strVal val="visible"/>
                                      </p:to>
                                    </p:set>
                                    <p:animEffect transition="in" filter="fade">
                                      <p:cBhvr>
                                        <p:cTn id="17" dur="500"/>
                                        <p:tgtEl>
                                          <p:spTgt spid="4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11">
                                            <p:txEl>
                                              <p:pRg st="3" end="3"/>
                                            </p:txEl>
                                          </p:spTgt>
                                        </p:tgtEl>
                                        <p:attrNameLst>
                                          <p:attrName>style.visibility</p:attrName>
                                        </p:attrNameLst>
                                      </p:cBhvr>
                                      <p:to>
                                        <p:strVal val="visible"/>
                                      </p:to>
                                    </p:set>
                                    <p:animEffect transition="in" filter="fade">
                                      <p:cBhvr>
                                        <p:cTn id="22" dur="500"/>
                                        <p:tgtEl>
                                          <p:spTgt spid="4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11">
                                            <p:txEl>
                                              <p:pRg st="4" end="4"/>
                                            </p:txEl>
                                          </p:spTgt>
                                        </p:tgtEl>
                                        <p:attrNameLst>
                                          <p:attrName>style.visibility</p:attrName>
                                        </p:attrNameLst>
                                      </p:cBhvr>
                                      <p:to>
                                        <p:strVal val="visible"/>
                                      </p:to>
                                    </p:set>
                                    <p:animEffect transition="in" filter="fade">
                                      <p:cBhvr>
                                        <p:cTn id="27" dur="500"/>
                                        <p:tgtEl>
                                          <p:spTgt spid="4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11">
                                            <p:txEl>
                                              <p:pRg st="5" end="5"/>
                                            </p:txEl>
                                          </p:spTgt>
                                        </p:tgtEl>
                                        <p:attrNameLst>
                                          <p:attrName>style.visibility</p:attrName>
                                        </p:attrNameLst>
                                      </p:cBhvr>
                                      <p:to>
                                        <p:strVal val="visible"/>
                                      </p:to>
                                    </p:set>
                                    <p:animEffect transition="in" filter="fade">
                                      <p:cBhvr>
                                        <p:cTn id="32" dur="500"/>
                                        <p:tgtEl>
                                          <p:spTgt spid="41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11">
                                            <p:txEl>
                                              <p:pRg st="6" end="6"/>
                                            </p:txEl>
                                          </p:spTgt>
                                        </p:tgtEl>
                                        <p:attrNameLst>
                                          <p:attrName>style.visibility</p:attrName>
                                        </p:attrNameLst>
                                      </p:cBhvr>
                                      <p:to>
                                        <p:strVal val="visible"/>
                                      </p:to>
                                    </p:set>
                                    <p:animEffect transition="in" filter="fade">
                                      <p:cBhvr>
                                        <p:cTn id="37" dur="500"/>
                                        <p:tgtEl>
                                          <p:spTgt spid="41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11">
                                            <p:txEl>
                                              <p:pRg st="7" end="7"/>
                                            </p:txEl>
                                          </p:spTgt>
                                        </p:tgtEl>
                                        <p:attrNameLst>
                                          <p:attrName>style.visibility</p:attrName>
                                        </p:attrNameLst>
                                      </p:cBhvr>
                                      <p:to>
                                        <p:strVal val="visible"/>
                                      </p:to>
                                    </p:set>
                                    <p:animEffect transition="in" filter="fade">
                                      <p:cBhvr>
                                        <p:cTn id="42" dur="500"/>
                                        <p:tgtEl>
                                          <p:spTgt spid="41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11">
                                            <p:txEl>
                                              <p:pRg st="8" end="8"/>
                                            </p:txEl>
                                          </p:spTgt>
                                        </p:tgtEl>
                                        <p:attrNameLst>
                                          <p:attrName>style.visibility</p:attrName>
                                        </p:attrNameLst>
                                      </p:cBhvr>
                                      <p:to>
                                        <p:strVal val="visible"/>
                                      </p:to>
                                    </p:set>
                                    <p:animEffect transition="in" filter="fade">
                                      <p:cBhvr>
                                        <p:cTn id="47" dur="500"/>
                                        <p:tgtEl>
                                          <p:spTgt spid="4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18"/>
        <p:cNvGrpSpPr/>
        <p:nvPr/>
      </p:nvGrpSpPr>
      <p:grpSpPr>
        <a:xfrm>
          <a:off x="0" y="0"/>
          <a:ext cx="0" cy="0"/>
          <a:chOff x="0" y="0"/>
          <a:chExt cx="0" cy="0"/>
        </a:xfrm>
      </p:grpSpPr>
      <p:pic>
        <p:nvPicPr>
          <p:cNvPr id="419" name="Google Shape;419;p32" descr="https://encrypted-tbn1.google.com/images?q=tbn:ANd9GcTm6onZ3ydWt1aKRdA4nav5pK13TLCHRW2puKxfGlbY9xH4v5_D1A"/>
          <p:cNvPicPr preferRelativeResize="0"/>
          <p:nvPr/>
        </p:nvPicPr>
        <p:blipFill rotWithShape="1">
          <a:blip r:embed="rId3">
            <a:alphaModFix/>
          </a:blip>
          <a:srcRect/>
          <a:stretch/>
        </p:blipFill>
        <p:spPr>
          <a:xfrm>
            <a:off x="-1" y="-27384"/>
            <a:ext cx="9147723" cy="6775146"/>
          </a:xfrm>
          <a:prstGeom prst="rect">
            <a:avLst/>
          </a:prstGeom>
          <a:noFill/>
          <a:ln>
            <a:noFill/>
          </a:ln>
        </p:spPr>
      </p:pic>
      <p:sp>
        <p:nvSpPr>
          <p:cNvPr id="420" name="Google Shape;420;p32"/>
          <p:cNvSpPr/>
          <p:nvPr/>
        </p:nvSpPr>
        <p:spPr>
          <a:xfrm>
            <a:off x="1619672" y="2348880"/>
            <a:ext cx="5760640" cy="1938992"/>
          </a:xfrm>
          <a:prstGeom prst="rect">
            <a:avLst/>
          </a:prstGeom>
          <a:solidFill>
            <a:srgbClr val="F5F1DE">
              <a:alpha val="83529"/>
            </a:srgbClr>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it-IT" sz="2000" b="0" i="0" u="none" strike="noStrike" cap="none">
                <a:solidFill>
                  <a:schemeClr val="dk1"/>
                </a:solidFill>
                <a:latin typeface="Calibri"/>
                <a:ea typeface="Calibri"/>
                <a:cs typeface="Calibri"/>
                <a:sym typeface="Calibri"/>
              </a:rPr>
              <a:t>«…Il campo di concentramento </a:t>
            </a:r>
            <a:r>
              <a:rPr lang="it-IT" sz="2000" b="1" i="0" u="none" strike="noStrike" cap="none">
                <a:solidFill>
                  <a:schemeClr val="dk1"/>
                </a:solidFill>
                <a:latin typeface="Calibri"/>
                <a:ea typeface="Calibri"/>
                <a:cs typeface="Calibri"/>
                <a:sym typeface="Calibri"/>
              </a:rPr>
              <a:t>Le Fraschette </a:t>
            </a:r>
            <a:r>
              <a:rPr lang="it-IT" sz="2000" b="0" i="0" u="none" strike="noStrike" cap="none">
                <a:solidFill>
                  <a:schemeClr val="dk1"/>
                </a:solidFill>
                <a:latin typeface="Calibri"/>
                <a:ea typeface="Calibri"/>
                <a:cs typeface="Calibri"/>
                <a:sym typeface="Calibri"/>
              </a:rPr>
              <a:t>entrò ufficialmente in funzione il </a:t>
            </a:r>
            <a:r>
              <a:rPr lang="it-IT" sz="2000" b="1" i="0" u="none" strike="noStrike" cap="none">
                <a:solidFill>
                  <a:schemeClr val="dk1"/>
                </a:solidFill>
                <a:latin typeface="Calibri"/>
                <a:ea typeface="Calibri"/>
                <a:cs typeface="Calibri"/>
                <a:sym typeface="Calibri"/>
              </a:rPr>
              <a:t>1° ottobre 1942</a:t>
            </a:r>
            <a:r>
              <a:rPr lang="it-IT" sz="2000" b="0" i="0" u="none" strike="noStrike" cap="none">
                <a:solidFill>
                  <a:schemeClr val="dk1"/>
                </a:solidFill>
                <a:latin typeface="Calibri"/>
                <a:ea typeface="Calibri"/>
                <a:cs typeface="Calibri"/>
                <a:sym typeface="Calibri"/>
              </a:rPr>
              <a:t>. I primi ad arrivare, come preannunciato da una nota dell’Ispettorato per i servizi di guerra “saranno 500 maltesi che si trovano attualmente a Montecatini Terme, Bagni di Lucca e Fiuggi”…» (Carlo Costantini)</a:t>
            </a:r>
            <a:endParaRPr sz="1400" b="0" i="0" u="none" strike="noStrike" cap="none">
              <a:solidFill>
                <a:srgbClr val="000000"/>
              </a:solidFill>
              <a:latin typeface="Arial"/>
              <a:ea typeface="Arial"/>
              <a:cs typeface="Arial"/>
              <a:sym typeface="Arial"/>
            </a:endParaRPr>
          </a:p>
        </p:txBody>
      </p:sp>
      <p:sp>
        <p:nvSpPr>
          <p:cNvPr id="421" name="Google Shape;421;p32"/>
          <p:cNvSpPr/>
          <p:nvPr/>
        </p:nvSpPr>
        <p:spPr>
          <a:xfrm>
            <a:off x="2431748" y="6378430"/>
            <a:ext cx="401424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it-IT" sz="1800" b="0" i="0" u="none" strike="noStrike" cap="none">
                <a:solidFill>
                  <a:srgbClr val="F5F1DE"/>
                </a:solidFill>
                <a:latin typeface="Calibri"/>
                <a:ea typeface="Calibri"/>
                <a:cs typeface="Calibri"/>
                <a:sym typeface="Calibri"/>
              </a:rPr>
              <a:t>campo di concentramento </a:t>
            </a:r>
            <a:r>
              <a:rPr lang="it-IT" sz="1800" b="1" i="0" u="none" strike="noStrike" cap="none">
                <a:solidFill>
                  <a:srgbClr val="F5F1DE"/>
                </a:solidFill>
                <a:latin typeface="Calibri"/>
                <a:ea typeface="Calibri"/>
                <a:cs typeface="Calibri"/>
                <a:sym typeface="Calibri"/>
              </a:rPr>
              <a:t>Le Fraschette </a:t>
            </a:r>
            <a:endParaRPr sz="1800" b="0" i="0" u="none" strike="noStrike" cap="none">
              <a:solidFill>
                <a:srgbClr val="F5F1DE"/>
              </a:solidFill>
              <a:latin typeface="Book Antiqua"/>
              <a:ea typeface="Book Antiqua"/>
              <a:cs typeface="Book Antiqua"/>
              <a:sym typeface="Book Antiqua"/>
            </a:endParaRPr>
          </a:p>
        </p:txBody>
      </p:sp>
      <p:sp>
        <p:nvSpPr>
          <p:cNvPr id="422" name="Google Shape;422;p32"/>
          <p:cNvSpPr/>
          <p:nvPr/>
        </p:nvSpPr>
        <p:spPr>
          <a:xfrm>
            <a:off x="2434020" y="188640"/>
            <a:ext cx="4370227" cy="52322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it-IT" sz="2800" b="1" i="0" u="none" strike="noStrike" cap="none">
                <a:solidFill>
                  <a:srgbClr val="C00000"/>
                </a:solidFill>
                <a:latin typeface="Lucida Sans"/>
                <a:ea typeface="Lucida Sans"/>
                <a:cs typeface="Lucida Sans"/>
                <a:sym typeface="Lucida Sans"/>
              </a:rPr>
              <a:t>I primi arrivi al campo</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20">
                                            <p:txEl>
                                              <p:pRg st="0" end="0"/>
                                            </p:txEl>
                                          </p:spTgt>
                                        </p:tgtEl>
                                        <p:attrNameLst>
                                          <p:attrName>style.visibility</p:attrName>
                                        </p:attrNameLst>
                                      </p:cBhvr>
                                      <p:to>
                                        <p:strVal val="visible"/>
                                      </p:to>
                                    </p:set>
                                    <p:anim calcmode="lin" valueType="num">
                                      <p:cBhvr additive="base">
                                        <p:cTn id="7" dur="500"/>
                                        <p:tgtEl>
                                          <p:spTgt spid="420">
                                            <p:txEl>
                                              <p:pRg st="0" end="0"/>
                                            </p:txEl>
                                          </p:spTgt>
                                        </p:tgtEl>
                                        <p:attrNameLst>
                                          <p:attrName>ppt_y</p:attrName>
                                        </p:attrNameLst>
                                      </p:cBhvr>
                                      <p:tavLst>
                                        <p:tav tm="0">
                                          <p:val>
                                            <p:strVal val="#ppt_y+1"/>
                                          </p:val>
                                        </p:tav>
                                        <p:tav tm="100000">
                                          <p:val>
                                            <p:strVal val="#ppt_y"/>
                                          </p:val>
                                        </p:tav>
                                      </p:tavLst>
                                    </p:anim>
                                  </p:childTnLst>
                                </p:cTn>
                              </p:par>
                              <p:par>
                                <p:cTn id="8" presetID="10" presetClass="entr" presetSubtype="0" fill="hold" nodeType="withEffect">
                                  <p:stCondLst>
                                    <p:cond delay="0"/>
                                  </p:stCondLst>
                                  <p:childTnLst>
                                    <p:set>
                                      <p:cBhvr>
                                        <p:cTn id="9" dur="1" fill="hold">
                                          <p:stCondLst>
                                            <p:cond delay="0"/>
                                          </p:stCondLst>
                                        </p:cTn>
                                        <p:tgtEl>
                                          <p:spTgt spid="420">
                                            <p:txEl>
                                              <p:pRg st="0" end="0"/>
                                            </p:txEl>
                                          </p:spTgt>
                                        </p:tgtEl>
                                        <p:attrNameLst>
                                          <p:attrName>style.visibility</p:attrName>
                                        </p:attrNameLst>
                                      </p:cBhvr>
                                      <p:to>
                                        <p:strVal val="visible"/>
                                      </p:to>
                                    </p:set>
                                    <p:animEffect transition="in" filter="fade">
                                      <p:cBhvr>
                                        <p:cTn id="10" dur="500"/>
                                        <p:tgtEl>
                                          <p:spTgt spid="4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26"/>
        <p:cNvGrpSpPr/>
        <p:nvPr/>
      </p:nvGrpSpPr>
      <p:grpSpPr>
        <a:xfrm>
          <a:off x="0" y="0"/>
          <a:ext cx="0" cy="0"/>
          <a:chOff x="0" y="0"/>
          <a:chExt cx="0" cy="0"/>
        </a:xfrm>
      </p:grpSpPr>
      <p:sp>
        <p:nvSpPr>
          <p:cNvPr id="427" name="Google Shape;427;p33"/>
          <p:cNvSpPr/>
          <p:nvPr/>
        </p:nvSpPr>
        <p:spPr>
          <a:xfrm>
            <a:off x="4537695" y="1512232"/>
            <a:ext cx="4426793" cy="203132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Book Antiqua"/>
                <a:ea typeface="Book Antiqua"/>
                <a:cs typeface="Book Antiqua"/>
                <a:sym typeface="Book Antiqua"/>
              </a:rPr>
              <a:t>«…La costruzione del campo di concentramento Le Fraschette e degli oltre cento campi realizzati in tutta Italia, furono la diretta conseguenza delle scelte operate dai vertici militari e politici. A Fraschette, dal 1942 al 1944, furono internati cittadini anglo-maltesi residenti in Libia, civili provenienti dalla Venezia Giulia, dalla Slovenia, dalla Dalmazia e dalla Croazia…» </a:t>
            </a:r>
            <a:r>
              <a:rPr lang="it-IT" sz="1100" b="0" i="0" u="none" strike="noStrike" cap="none">
                <a:solidFill>
                  <a:schemeClr val="lt1"/>
                </a:solidFill>
                <a:latin typeface="Book Antiqua"/>
                <a:ea typeface="Book Antiqua"/>
                <a:cs typeface="Book Antiqua"/>
                <a:sym typeface="Book Antiqua"/>
              </a:rPr>
              <a:t>(Carlo Costantini, Le Fraschette, da campo di concentramento a luogo della memoria)</a:t>
            </a:r>
            <a:endParaRPr sz="1400" b="0" i="0" u="none" strike="noStrike" cap="none">
              <a:solidFill>
                <a:schemeClr val="lt1"/>
              </a:solidFill>
              <a:latin typeface="Book Antiqua"/>
              <a:ea typeface="Book Antiqua"/>
              <a:cs typeface="Book Antiqua"/>
              <a:sym typeface="Book Antiqua"/>
            </a:endParaRPr>
          </a:p>
        </p:txBody>
      </p:sp>
      <p:sp>
        <p:nvSpPr>
          <p:cNvPr id="428" name="Google Shape;428;p33"/>
          <p:cNvSpPr/>
          <p:nvPr/>
        </p:nvSpPr>
        <p:spPr>
          <a:xfrm>
            <a:off x="465808" y="1484784"/>
            <a:ext cx="3602136" cy="473975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Book Antiqua"/>
                <a:ea typeface="Book Antiqua"/>
                <a:cs typeface="Book Antiqua"/>
                <a:sym typeface="Book Antiqua"/>
              </a:rPr>
              <a:t>«…Il 18 dicembre 1941, il sottosegretario all’interno Guido Buffarini-Guidi, autorizzò il prefetto di Frosinone a provvedere alla fornitura dei servizi indispensabili per la costruzione del campo. Per portare acqua a Le Fraschette, fu stipulato con la ditta Francesco Renzetti un contratto di cottimo fiduciario per i lavori di costruzione dell’acquedotto derivato da quello di Capofiume. I lavori vennero eseguiti sotto la direzione del Genio Civile. In quei primi mesi del 1942 l’Ispettorato di Guerra chiese di costruire a Fraschette una colonia agricola su una superficie di circa 15 ettari. Ad una ricognizione eseguita in loco dall’Ispettorato provinciale dell’Agricoltura, il terreno disponibile per la colonia poteva avere una consistenza di 60/70 ettari…»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100"/>
              <a:buFont typeface="Arial"/>
              <a:buNone/>
            </a:pPr>
            <a:r>
              <a:rPr lang="it-IT" sz="1100" b="0" i="0" u="none" strike="noStrike" cap="none">
                <a:solidFill>
                  <a:schemeClr val="lt1"/>
                </a:solidFill>
                <a:latin typeface="Book Antiqua"/>
                <a:ea typeface="Book Antiqua"/>
                <a:cs typeface="Book Antiqua"/>
                <a:sym typeface="Book Antiqua"/>
              </a:rPr>
              <a:t>(Carlo Costantini, Le Fraschette, da campo di concentramento a luogo della memoria)</a:t>
            </a:r>
            <a:endParaRPr sz="1400" b="0" i="0" u="none" strike="noStrike" cap="none">
              <a:solidFill>
                <a:srgbClr val="000000"/>
              </a:solidFill>
              <a:latin typeface="Arial"/>
              <a:ea typeface="Arial"/>
              <a:cs typeface="Arial"/>
              <a:sym typeface="Arial"/>
            </a:endParaRPr>
          </a:p>
        </p:txBody>
      </p:sp>
      <p:sp>
        <p:nvSpPr>
          <p:cNvPr id="429" name="Google Shape;429;p33"/>
          <p:cNvSpPr/>
          <p:nvPr/>
        </p:nvSpPr>
        <p:spPr>
          <a:xfrm>
            <a:off x="467544" y="231290"/>
            <a:ext cx="8496944"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it-IT" sz="2000" b="0" i="0" u="none" strike="noStrike" cap="none">
                <a:solidFill>
                  <a:srgbClr val="FFFFFF"/>
                </a:solidFill>
                <a:latin typeface="Book Antiqua"/>
                <a:ea typeface="Book Antiqua"/>
                <a:cs typeface="Book Antiqua"/>
                <a:sym typeface="Book Antiqua"/>
              </a:rPr>
              <a:t>(1942-1944) Le Fraschette, da campo di concentramento a luogo della memoria</a:t>
            </a:r>
            <a:endParaRPr sz="1400" b="0" i="0" u="none" strike="noStrike" cap="none">
              <a:solidFill>
                <a:srgbClr val="000000"/>
              </a:solidFill>
              <a:latin typeface="Arial"/>
              <a:ea typeface="Arial"/>
              <a:cs typeface="Arial"/>
              <a:sym typeface="Arial"/>
            </a:endParaRPr>
          </a:p>
        </p:txBody>
      </p:sp>
      <p:sp>
        <p:nvSpPr>
          <p:cNvPr id="430" name="Google Shape;430;p33" descr="data:image/jpeg;base64,/9j/4AAQSkZJRgABAQAAAQABAAD/2wCEAAkGBhMSERUUExQWFRUWFxgWFxgYGBYYGhoYFhgXGBUXFhYYHCgeFxokGRgcHy8gIycpLCwtGB4xNTAqNSYrLCkBCQoKDgwOGg8PGikcHBwpLCwpKSkpKSkpKSwpKSksLCwsKSkpKSkpKSwpKSwsLCkpKSwpKSkpLCksLCksKSkpLP/AABEIAMIBAwMBIgACEQEDEQH/xAAcAAABBQEBAQAAAAAAAAAAAAADAQIEBQYABwj/xAA+EAABAgQDBQYEBQMDBAMAAAABAhEAAxIhBDFBBSJRYXEGE4GRofAyscHRBxQjQuFScvEVM4IkYpLCFrLi/8QAFwEBAQEBAAAAAAAAAAAAAAAAAQACA//EACARAQEBAAMAAwEBAQEAAAAAAAABEQISIRMxQQNRcWH/2gAMAwEAAhEDEQA/APa3hzwN4543jkcVQjw146HAV4UGGxzxYRXjoHVC1QYjjHQ14URI4Q4QN4WqDDohhrw0rhKoMVojxl+0/Y+XiZctJK60MlMwBJUKiHUoWBTYE8nYPGkqhRFh7Mf2XxFBGDxCUpnySVJt8YUoqM2Wo/E5JcddXAn9tsOFbNxCXKmSFObmygrPpErtJ2eTi0C9E1BqlTRmhX1SWDj6gGM3iu1jSJ+Fx6RKnCTMD3KJwoICkEC78PllEZWW7MbLl4qSpBJExJFJCgCAUqdkqDKBUlDgMbJvZo0OBVKw0hKJaZ2IE1JUU1OEiWGVUggt8QSQBoLPGE7HOcVRUASN0G9SyCEoDZOCb5cXDiPRdgW7xEte6kqrUQ++SaRJUCxLF2u1QckwSCsgMYZe0qpIQmpYYXKQCKVCxDgF+GVmjX7S/VSEFVSyUpR8JpqAUSGYfC+YcgXjH9tyMPtELClU0Syxpsb5MLZfOLTYmIljEd93ShLnIqQQgXUQ5SlOqrEU/wBx1hirKdpcKv8A1PDd6kqdYTvA3CVl7Es2dgWjb7RlypiFTZSQqamsqCLky5gKVJXT8KiFE3LggNq2a7Y4Ra8XIrU1c0oR+5KUzADuqFj8QyOnAAxd4hXdd4ChPeMnvEKuUbwSSgmypZDFKtWZQcWlQ+xWDCZk4lQ+IkFKiHTVQAEaipIP1vG7l4gMlgo71IBu2gPVi/mI8w2Jjj3qAjdpYtmdyauxBYCxdhwHMRebUR38xIkKffrM1KwVJXLcKqcsQASlst7VmNxvjNTNqYhEuZKWFISBMdhc090VhqTb4SkZi44wDsngHw06dMNPemYRbe3Krvm1ZOXARitor/USiQAorW4G4M6kgAhrb1uV9Y2qdlKCEmtkSpUySUJVUEFkhRUpQdNQSLjVXN4pdpX218aDLf4W3QSHSN0lw18gbtpFQvDlayqq6k0lOdKUTCspSkB6mZ+sH2fPUgKqlsgNc0pU5BQAovdKUsXiLtdS5SpakEkKUpBpA+NXB02qKeWjEXjbK72Pie9xClF3QgJJe3xqZv8AxCuQPjETbyzKUgS1BjMVNNhuIUCiYbWU5WpV8iOALG7Py+5lzLurvKaX1CEsirkaifPnEmYyipykjuwcgN5VRIz1CRbgYSqlYWZaidQlgyWCmsHFTXvwtwjogSO1U7DpElQDo3bIJB4EFjmL5mFgG3/HosK8Drjqo1hPeOgbw4RYj3hGjgIdAiBMKEGOBjq4PTh1MI0KFwhMCK0c0JVChUScEQpRChccVwenIYYbVDiqGgiNMueK3bvZ+Ti5RlzkAguyv3IUf3JOYPzyMWhEDmzGyBJ5N6vp94j9PnXZuC/KY6mampcuax6JUymcixAtnmI9r2lN7mXWhIqSQoAEMUunMOGNILEixdowH4tbKoxKMQE/7qQD/egAM/8AaRfkY2XY7EDFYKUVfEkULyzRZJy1Sx+RjPH7w8nnHbrFpmYpE0IKQtCQUqFlqTUncP8ASzB+UaXs1he8w8paUG4NRCgFgJWSAgKchIUzApDs+Twb8VZCEJw6kgJYrTlpuEAcNYs+yk//AKIEyyoOoAgJUwqzUCRYPnfnFJ6rfGQ7UEUImmy5eJSlYcv8JUFkKuCpueTZi932lnicpGIISuSlSk1JYKpUN5IADqSn43OqW0ir/EDswJWERiE07qhVSkgELUBLcBRYBLBgWdyM4k7EwKu7VIrSUTJZmg2VWmYkJUggWSUqcuzsoZXMX6PxTY2WvC4tdG4EhEwkkGkGuWr4hckk6cYs8GP1O6rKHuohKS6lplncIzyBJAYauC0Ew8z81igSVJXJw0tKkJpAXMkzFCYlRNmpW/8Ay87LDyES565Kl0hZSpKWSsd2f21NcuCmxH7ecZkDJrMpU9CUP3aRYm5dlLJLB1EqtbONqvbcheHbvAVmWsEEu4UKQogm5IFnyeMZsjGKTiFKD01FRUQTuoJBFg1wpyzW4Ra7Vwks90ZJExalX3ClALlRSAbJB4ORu6O8Upv2v9syVkqWkpZCZayli9AVdVRs9QcWGXOKXtRjJZUEV/uSohIuLikggulTHqWHB4JLxkydJACykkUqCN1SSlw0w5hqaWs5UGMUWNQKawgJrSPiepIQHrLi1a0k8L84bRGi2HMWJJC1LVMMx0MVpJEwq/VUpjYtz+FizCL3Ziaq0oqYKFaikgkAJ/TqN3JeonQ87Y+Vi6JcpZUdxSQkg5S1hlGh3ci7cgW1jabMx5kSAqYUpTvLUSTldUxSmD1OT4DWNcaFhNQgne7oq1JUj63joy8rH45Yqk4XDmWokpMwhKy5LqUlSnS5csbgER0On1vQIWOBjnjaK8K8MeOqiR7wjw14WqJCBcc8DrhipwaDFoszEBIc6e8ogztsMS4IDOks78X0HiRnyMDnTwFsc2OpycOekVWPxBQtQPw6B3cgHRnORGusFi1fYfaaFlgdAR8iOo+sHXiACBGORiF1swCkrAHAuCp3PPVi8W2ImFRDuWZiCQ5GppDAX+USXwmc4ULihxoNAZRI+JuRZyGbLPx1hcHtBQG8X538tb3GRiWrsmOERcLjQsONLePLjB+8hR4VCTUhQIORBB6GxhtcIVRJm/xC2N3+BmBI35R75POl6/EpKvSMh+FO3gmaqQSGmBxf9yQT6pceAj1BYBBBDg2I4jUR4Hj8KrBYxaBnKm1ItmHrQfJo58vLrU9mPS/xTQFYVCgXomgHlUkpv4kecR/wyxn/AEy3ulK97/kBvAcikuPGA9q8cZ2z1zMklKVoDlRIG+5Ys7Dg4uIzH4c4sETEsEqKCuXwqDA3cU2URflFb6Pxa9v9jnucQuXPKkKmd53YuHTSLlLJYMtgz5XU1qHZOKWtEuiorllANLA0KG4E3ckqWpDsf2dDr9rKEvDTULLJmS1JStKVoqXSW3ToSrK7Eq42z/ZXDpGBTiQoVS5yag7ky3lhQpqA1qf/ALcxGbPV+JmycUmXjAgLADzVgioA97LlBiVgkGqXcEOCCIL2jmrCSpmWkFJKbApmqOaQxTu0kK4te94O1J8sYxE/u5klC0rSu6agtIYqZ7Eu54g2e8Se1m2K5EuWA6piu9uliA1CAD0YWPGLfKp7VX2URMrBAJDLCSUuAoFDtYgEVJBPBg4MaRU4d7XU8qlg7zVOd1hdjfvGDtumwiowODniRKLqEpzkQ4W4TZw4NY6G14auRLUlU507xLsSCwspgFPSpZbiLMTBPBV3tzYK5ZllKgFTlBC6SQC6ddcqhUkcHe0QNuTkLlbwmy1oKErlKDFKAoioFjWGJSDmzg8INsraqDiFFps4U0yEO61LUCCtGiAlIpJyF7XME2phFzihWKKTMQFLCT/tploSVLEwhjMK10h8g9k6HX2YzqccCFhBKhK3gUqA3UJT3SVkhlJBTdgSSgaXjTYnES2R+aJWotShJolpUpJUhMwXmLNLNWdU7qc4o8R2ZUMIvEpWpCwFJmy1ElQADGUQzhQSNbFnGYi72XLROUVIW4SHBKRm7oe7LUkqUQOKfCCaK0uztjASkVBNVIJrG85uXcm784SCStrS5YollJSHuZqnJd1E2P7n1jo6eMYvXjnig2RtwTgpKSaUIZStSSAXTrkTm0TsXi1JUihjVusdDYgnXJ402sao54GpTB+HvIQxGISci/vWEDFUIJgiLMxiXpchTPqMuJ0hkrFG5Ae4DOHGWYy9dYknFbRAnJRWFDVw4+rcDpCqxdSmCSU/1ZhiDk0RMVIqDgu3C/EO2vT2ZD46WBLSoftKT/U4Ud4X6+kC2rgwqW5Lsczo5B8haGScUpclgxqSw8qSX1u94jYHG97LMtRIBSC4s2lJfXzEBR8FhUzU1FRFIDKBDghRGYZwGHVobhMSp2mAhQF00gA5hJCgWINxe4ZV7QDs3tA1zUG4qdgMgCQx4OpJzOhix2nIC6UgOpO+lsmJyWOB48WIyMZSVhlEyq1OQLkcsilzqG9IjbMklRdbKRYyyzm/xX14OemgMRJO0CmTLCVUpmilJUfhqBJcaMlyLm8WClKUEJlBSUpTSl0kMwZIuMgOR04QpcJmpFhpBHiLhbDnmT01eBY/G0C1zZhxyZusIT6oWqI0ibUl4I8SEKo8w/F/ZDKlYkPcd0vqHUg+IqH/ABEelVRUdrNnDEYSbLYklJUlgTvo3k5cw3jBymwy+sb2L2kJ+AnYRQJWlEwoLOyVJUc9GX/9hGa7NYtMrEoclNW4SgsplW3WBL5W15QHshtn8viZaydwmhf9kzdU/FjveEBwZpxclJAKe+QFEFg1YCm8I4743n23KsKkkmUJgKksklKqgAErUorDKL5Zq/p3Wio7BsZWJwpIL1JSFNQ5dDknUG4j0NeFlIKnTcmpTVahkuXtkwZteJjzDZe0kyNoYwFNaXmikkJB3gSCcsnjd89Zn0i7QSVoQopLylBCy9YJBAUHyDqB1vcwbbKx+bUJArTKVuAv+3eI3eBfyhu1JwIWb0zDWh33VIZKkkqzsE72diL3iV2ZkS1Jnz547zQJIetatCxe5U1vpHH9yLVnsjFKxGEmBZSimYQLhypagpQKcy1T58eEPx2LkS8DKlS96ZMkoUUOAElkJMxaiNwZjP6mM3tPaxEzEdygpCzVSQwll/8AcP8ASQXGjk+ESsNMFKZCZaSVMpar1Ko/qtYFgbcCNRG+yXWyMMrBA4mYqXNJR3YCSHILKSJdmVvPa3xBVzaLLYKJc9RxGINc0EhCEhTSGZVIRmpb3KiCSQ4GUZrHYkd6gS3UEPMuVFIpcliXff0veXAU7ZEt1KssjcpNNF7hkhlEgCxLDyalzwNb2gnmWlkigYiWykuQ6koJQokh7odCtd1L5B8bsXbn5dUyaU1OlRSg/FUbgsGTcqz0cNmSI20O2M+ehKVBIpyKXF3BBCic7D5RUKW4FradMtPGM8uXvixaTe0qlF6UjRqUWADD4gTpqY6KZT6N/mOjO3/Vi42b27nS5aZf7QqpTFiskuxLOBYBhFxL/EBpijWpKF0qVSllDN0pUVFg7HQ3LRgFKYPbT2Iary+cbnOt2PW8B+IyrIACi72JJUFAFgtVgQDqD8PjF3s7GTiTMUQxysFWL23WIYvuljcsY8Lw+PVKUCl7F3HThkffGJ6dvzSoMpT2azANkxeNd6Or0faHbMA0zPjSSQSAxFiA4IYEDVyXYvANm9qmrBWVioFCXYWAALqIaz2PAMbR57iMUajU4Vn455Nk8O74WILa8OkY709XuMrbsnunSaAMwtwbkZAlxn68IcwJrSrMgPck1XFQ8/oRr5NhMYoIAKKkn9xFVxoL7lj1u8aLD7bQgnug0wBLgqsUpdkpYs4Ay/xHWc9ZvFoJWLVIxBQagZhWtiahS1SqbgBmcgX6i8E2Rs+mucndZS0lIskAE3pZiNX4QzbOITPkpYBXeGyiLpJNlgZuG8W5kQvZTEKMhUhW8sId3Z6nAIIuzi/9JDHnr9CpTiVScYQl0hRZYAdrJSCAQyiSUcWu4LxdIx4RImKDKeou5qUzJc2JLm2hAZhGc7Rz/wBVBaxWipLBwVFKV73WSnlGjlYXu5Cpq7BKCruzdmSSON76csy8URvZ6UpUlExZ3UpKEAX3RmsE3BLaadTE+XiyCC7uC9+GgBuYFgsERJlJahpaUJAYKLJyUoZB7sDZrk5CwlYWVLQQwD5nUv6wwVETjFEhwo+YdurZFgOpgE/FJnJZIIdYCkkAEhJ1dT5JJ9ImGYUpQb/Drnmm/wBTFJgkhc6YtL/GQnPNklZL3udARlleKprJICUgCC1RAGIcp6X826DXyg8/EhCSpVgkEnoIUkVQlUUSe2WEIJTPQWSFMDxYAdXIDfYwXYW2/wAyhSqaQlRTnbi3MgEOciTa0WjXln4gbIGHxq2+GZ+onhvk1BuSgfMRm+/VUCl924IOvA+9Y9S/E3ZneSROuO53eqVlIKmA0La6G0eU9/SLM9v59I4cplduN2PRpW0Ca8QnvFqWf1EAJpTugqNRuSDw4+MYbYeLUJqphAVZThTUkni9zfm/ONnglTpmHQlNIlzZYIspnShMpTFACio3LB8ydDGP2VtJOGE2pt4UXdixLi2b+VoKxJ5V3tqegyUHu1JLBKDvsUhmcq/dS2XERV4HbC5dSUfERYW3VDJdruLsAczEDF44rIIJc3UpRGbf0uch58ol7GxsqTUogzFOGABIIfeKlDI2DcPSM/rWZE2cpCGZ1KXUmYVqNThQJUq2dLpYi14JhMdLTvK1SbB3BSSwB0yvoxPKIGNxvfzFL7ulzUQEgDLRzew/xADMsDQbFVnGVm1aC31Ymq2isKJDC1Is7Ivb1iKuY4d/P308oF3wtVV/4hullQktT6KOegHq/u8FGCEDW3HpraGpL8xp9nhpHQcySfk0MK1AvblY5a653MEWChfI+Dx0PE5rUp8v/wBR0WL1SV6W4v8AJmhyiXAsQNWHU395RGlzS7kHlygypwyd/d42RUXLWby6OYsZGAQKqqXAyNw5GZbwvFQVA5BvG8GkrcEPb5nnECzwpIANw9mDpfoWIEJNngZhr5g2Pnzi7xSghCQlieV+tzwiXhtmS54Y0ndHUqa5vcwa6S6z8jaXdkUTCCODgP0IvFjJ22VLebS7uVF0qL53TDcb2apIUMn+nOK3E4el2NmyuffGHVjY4btQgkpBoOaTZQBDs6GYFyd5LPwi+RtVK2XKWkLQ5Bl3Uo2f9MkG4zDEEWcMkjyUpUMh0+IemsSsNi1pscuB+hyh7cp/6x1b3be0U4hMlSSBMViFBSQXAUpSSFVDQDLXIxtdsyR+lKBNMwgFIv8Apyt9VvBKH/7gOEeNy9oqSykK+FQUmwUykl0ni8X8vt9iBMC5qQs0hAbc3agssRqSA/QcI3x5/wCrq9cw6hc65cg1qetr6PHYxToLB8tHcOHGY019DHn2x+3khSv1CqW4sFAqSC4yAOjcDr46mR2klrSEy1pnLX8IBZzqVPdAAubdA7R07RnrUbFTVz0SZKQyyKlkgugJUAFKAAAcpLDVjo5i8wux5aABSC13Ve5dyXs5c+cP2bs8Sgq7qWorWrio52/aNANBEyqEYFLkpT8KQOgA+UUParDYxUuZ3C00kfDTvhrmkj4nbKxvyift3bBkJBTLUsnhkAGd9cjpFLtTtQVypzJVJQlLGYbqDkJslCqgXIY6ajSC1Y8r2jgChSd9RJS5JQUsoEggVsWDC5bPKJWzO0OIQky0TyhCQxFxYk5BtXZ7aCKvHYoqUd4qZ2KhvGwDkOW5RGmYtS/iLsAG/tDC3IWbhaOG+r7bCf25VOwKsNvTJiqgoqFRKQaklJ0ZgGPWMSTd3eEw+IpUDcMX+USFEKJOmds9Y1brpxmNz2W7VykYQJXuzJJUUu5CwSSzCz5BjwBjB42aokl2JJUfG5YQLu3tq4iYvCFmLZs/Lj5QWmTDtkpMoBYJqIJBDuBdJL87iJSjb188345mG12AHC3QRxmNlf8AnWOe6xu0WUXe+Sft9IbUIahd1Af0nQaEfeGV3GvB/UwKFV/k5Q+W+Ry5WHl94Ehur5vBQXtw9/OJOKATwhgU1zpD3fKBTl28b62iiS5awwdJPNxHREli33EJGztVKVEAXJGsCAu8NOf0+8NmHgYUN4iJUlbDIHyisQu8SUTD4RYll+YLaWHvWLPZO10y0rLAKYAO7cyTqYokqhDNvfo/8RnFrWoMsMozQpagyhe3DPLh4RRbXnUzLcOsR8DOqmbzNkXbTLKA7TFSyRlFI128JIxaiQ8WJKVJ1BFs26RQplEXy1cxPwJUoHweGxnVlhcKknTJ3u+fIxIOzi5ZZZ7O9s4Zs/DrF6SxDE2I83tFpMlngpuj/J4xa7SKOdg77py8OeWnhAThlhjcBn9kRfTMPLKXe7OQ5DkVAaZZZQHBTAUdLe+MPbFn4bsrttjJNkzlED9q970XeNNgvxdmC02UlXMEoPq4imRhAsF78iBxzvrEGfs5BBNIFjlb5Z+ManNm8Fzt7twrFLlhKjKRSUrpUQd4sTwLBi2ZuHyik2nthagJUtSikKO+St1sTSS53bWt9orsJs8LRU5CrcODwbESFABgCAznK/Hx4cjGu1c7wQcUDWCpi/Aqvx5vAjKAOmgzc9YkzSWyIAfIP1iAsAav4/TODb+jrYljGUuBSeNQBPGxIs/1gSZpzHu8CSoENxgkmUyg5HPg0OmHd4KxToYnzZxDA+HNucQUy2Vxv0iXik7jtcEesFbPlrByZ+dvnHTZliXy9LRESt2YMcuGUKVWPk+f+Yz1cj0T2BPXXizfKH1MAdT8vd/KKlJZXR/FotEp8/bw40L3LEPp9PlCy1nMcn+8PWqwhyFPGanJeoXteEnajnA52IDNAUYkE/X2YPUKVR0DM0jh5iOh9StMlxVy9+MRpiBpEoqpSwMCw0u7nKOmoNCAzwQFg3u7WiTQP6W52F4QYcC8Z0aGosNW4c4cMrjzcesObg0cSGv6X8IjpJQpc++jxHxMwu8FKTw/xDECoEEeOUK0BCyfYix2WN4NwOep+8RBhCGv4Q+TOpuk396xVa3Gz8QUoAvrbn7aG7bxtCAX0JzGgDhLe+UVuxcWCkmYmw5t5XvBduhNG690k8R483jl+u0szXbCxqsQCC9ID7zknQFwbRXqxhlTFBgbkXvm94Fsuf3aFXvbK3+eMRZhBWTe5zMP6xy5eLrZ+NC5heyVMLEjLxidMl3ZJzBZNjla2sZaXPUguLngOl4PPmd4AczYWt6NFi486u8FgSlBLjoXDNa92bnBJUgqDpYu4NyMjcMR7eK1eJITNS4YpURyYXaHbCxigggEEu7EnhdomtSxhKgWBOYsxuOmUV+P2eyFVJLgPkfOJmwcSWWnO76Pr9BDsLNUvCrd1Glblxnq7xbh8VX+nBnDvpflz4wKTPSPjCiAQ9wC4BcANveETdm4kqklKv2pLX0ZgB6REOJlptSTb+ogh+BGQfSNSsWw4sTUMiAYkYlI7ou+YyubGzCIOHWAhPl784nIm7pPj9Yaog0vkXbOxB8jCqVaOTMBfO8IqQDkWHP7wa5+OlIcnx+kTSGHh78YhyDvM72ziw3DxitN+kVyGzhBiGfM8h/EFxIBpIsxfWDKFSnSCcnLC5a7nKLwKlZvk3VyfGEqAGd8yf5h2IwxqJLgc29IaiWHZ8uvrEjFT+kJExMkDSOg7QaCJAszEdIeUF7fL6wtIvc/Pz4Q5BIsL87D/MCAmpLuTbLWFlhIvmG4dPGJK05Am/v20DMki5II00/z1h1OGDe4IHybxMCXs69lAdOP0gy56TYloemi7Z9b+UG0GiW30vAO+vlxiWpi294N87QgkJ4m/TytFqR0Ic8W93hk2U9zfwv55n+Il9xdn/mFQgnp1+ljDq0OQlnF2Z7j5ekFTMJsp4aBx8IegpBbXn9oDpe58s/fOBoF2ptx55QYqa3KIy8eR5dBrnxgAysKDy+cIjBsWd4iIxqsw8SJWKLipHjl7EXpFmYcF/FgNH0gOElrlkkFtGLNBlTW3gDeHBYP8adYdq1FkhSVOln84fKnzEpKQqxtSeebRICQc2haU5H08ItWq8EpJI8oYyTzMWXdDhBJeGT7+0XZarkSmS3PrmIkybhhqD9Yfi5YAtrANn59M41LsdIhpBBa/vPKDIlFgWJ5dc4tUStWENmTEpOkY77Wf1XSkNMJ05/eFRhpgvcX1OcWCZoJFs4OhD+MV5WK+I2GwEyZ8LOefmIlyNkzJRKVUvwsfn9I0WCwXcy6rFXRiH4uIoJk4lZJ4vGLyq5TrFNtNBCiCX6RCS2ht7840+LwiFpqYPrf6RUT0JD6RuUo79fKEiMuexhI31CWJos1ntHKSSM2HGAoSoEl3HMfLSHCeocz1gZLh1MWuOJYt6w84gB7k+HqOHjAlTFFPAc39mBSpD6AG/8AFokPMmoXen1b52aGokD9rhvHjBEyNRk9y1XziRLy4jK2t4EiTwbEgEM13+YhES7g38246mJZSMlMx56w0yE0s7dRFpw0FtddYOmYk5+LfWIC5ChncaEXhA7245w4cWCmFxf3fnDFqYCm584jO/CxuSbdYLMYANnwy8oGQyVdOtoZ+XANlW4Fi5MctRJuPAPDGpBYe25wlIShKbi3Dr5w0Tg/O/LpcxDUSo59eWkGUpjYXb3aHBgwnkZv0f58RDlzizsR5/eAtVbUNb0aCKJbLUcvlAipnGz+z4QUzCGs/P5QyUQQxYHhDhMILN0yNoEIZxBL9eoGsPl4nQ5wKYwyc5evIwKUlRIYeWkASZs53tAUajziUmR4eUOTIGsHbDpRPLfx82gs6TL4VniSQPAQzuxHU6RnsuwPc8LRYbNcqHK7tEUe7iJuzpSiqxPPI+hMG6pduNJOxzpZlNlx+UZrFm9n8oupoFLJBfj/AAIp8VIUDm/pFXX+s8ARiGN7jhEtWypc0OPr97eUQ1JvE3Czynh6fOCVy/nfyoC9gLfIen3jo1ScWlg4V6feOjeu/wAfF55MmAZa9c9c4YrEKvp4P5QcBgQwI4j0HsQsqQlsmfjb/MdHBFQV2uM76vEgVEi3mC3r1ghS9k6XyLXgZlkC3sfeIpHeJFiQDbpA1zVC5UG0z9iI5Cifp5esEk4dRdLPx435QL6LS+vnrD+6v6+UO/LkC7jkflBJWHfS8GmUDeCS4t0+TwCSsqNss29LxZokKya3j84enCgZBn9+MHYarlyqmYWOefH5feOOFdm0+8WJl6OL8vUHKFGGe7vb3lF3PZRzZCwWzuYRGGJ+rxfJwYjhhgbEQ91qmlyAMhlHdwXf2IuBhfKHCRnZtMoO4vJSflzoPfXhEjuCQ3u8XCMOC7FIbiQISgDrlYfKDuNU42ZyI9/aJScGeR0iclPK75QhN/4jN51najowvQGCiW1m99IelJ+uRiZI2atZYJOQNww84zbVJb9INHhHUjzi0OxFggKByckB26wRGyEuxq1yBPr92ga+PkqKLQsvClXwgnpGjl7Kkghgo8lZc2iXIwgChQAkMctTwJAyibn8b+1RYLYSlliaeoJjR4TYiJKC66j1t1i5w54hKvK3nBcVKCkszeB0jXF24/znH6ZSahIValuj5xEVLTmxd+F+WR+kX8zAFyWDf3WOeduER14I6F31sfrDisZuwWXT4Z+cSEy3alDHJyHHgQzRaf6Q4d78SG8jn5QXD7NJe4ZmACnuLMXyGmUWMdUBGGtr4P8AaOi5RsaY3xjwA8Mo6HC85ThZhySeFgfX7Q4bNmnQ87EeFxGs/MYsMSSHHBIt9IRGPn3dTvx08AbekPZmSMunY6+BFzZjDk7HWecbHDTpqhkFHQ0i3mC38RN7+clt1JHmX4MmLa11YYbFWf2nyg0vYymy6sI2isUtie7A0BsPU+7Q1WImK3aM81IJs7atnAPjjHI2c1mJa2vDIaQQ4cgNca5ezGpn4VSbCo8XUSRlcMOeVoZK2KoneTMAzstV+peDD8cZj8sebQ5OEPN42Mjs6gD4V9bG5zuSb65CJ0jYgDOB4gF/SLqvjYGXsxRy98ucHk7FUrK92sR8o3k7Z2gz4NYa3Z4QbLURcte4ALeRcc4up+OMX/8AG1gOqw6W68/KERsEmwLnPplG1Gz0lIRU5DN6m4FoZOwaU2BDk62GRNmbhpwhw/HxYtexSGB1yAa/r6QNWxyn4h4FQHoI2iMAA9Rqb3r5w/8AJIBcD6keMGLpxZmR2da6gk2fU2438mtErC9nrgmw5Ho3pdovyQEi2Xh1gU3ENcgs+enk/PhDjU4xAlbClAncfq/q9uGUL/pMlP7Ejz4wZc1VR3nSdDS1m5EnxMMmY5KQXOejg+LjLWA5DESpaRuoCeiR08oiTseQ5AqydgGfJ38Imd+hv2ngUnNs2LW/iDIkIUH0sw+fPzgX/GdniereGR0z+eekDGCnKFybW8elmEaeZhEhiGF7+J1aJH5AD4QB0H1EGMdN+6y8rYa23lni3T+NYusPgy26lzo5APU5tFgEJBJFROWoHC3jBpQABbg9hrwhkanGT6DlSmBex5NYnnqYWbiqbKYA9fpEoAaFmbQj68IHMwwULs+fnlc9NI1h1DnlPB+v0iAqeSSHJS/AWFuFzFsvCWqJfo2moiOcIkKYEpPB7HkzxrGVIZwQpqSx0JUpQ0dmII8soFhsUErUoJVw3mGWWmbDV4sMfihLIH7jbRrlnb9zkcs84jd4oElBChkUkuAeKQ8GBYSdqKpDSyzaNHRVLUXtLQeZA+8LENTNn3N72GfQweakMTqMj4R0dE0hi4D3vrfSGzVnvUhyzG2nw8I6OgpHmFkWtY5RFnTVBIYkZ5EiOjoAOVFk30H/AKxPwSzSi5zMLHRQz7TpMwk3J8+cGnLL5nSOjo1CYTaGhRCS3CFjoQTBH1Z+dznCYwXHUwsdEv0sge/GB4kMkkZsD84WOgIuJ+B9XiNUaH1ZN/An5x0dEjAPh6n6wPGSgEEgAG+nSOjowlFtdIcW0+kAG7WBYUGwsMhpHR0TH6n7MUTLLl+t+EWqlEJQ3FH0EdHQtj1GpXUfKHYwsm39J/8AWOjo0EjCK/T8YLjPr9DHR0SDmG3viIi4gsbcY6OhUQFfF5RBx6iASDdk31uS9+cdHRM1MlSU0p3RkNBwjo6OiD//2Q=="/>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Book Antiqua"/>
              <a:ea typeface="Book Antiqua"/>
              <a:cs typeface="Book Antiqua"/>
              <a:sym typeface="Book Antiqua"/>
            </a:endParaRPr>
          </a:p>
        </p:txBody>
      </p:sp>
      <p:pic>
        <p:nvPicPr>
          <p:cNvPr id="431" name="Google Shape;431;p33"/>
          <p:cNvPicPr preferRelativeResize="0"/>
          <p:nvPr/>
        </p:nvPicPr>
        <p:blipFill rotWithShape="1">
          <a:blip r:embed="rId3">
            <a:alphaModFix/>
          </a:blip>
          <a:srcRect/>
          <a:stretch/>
        </p:blipFill>
        <p:spPr>
          <a:xfrm>
            <a:off x="5157562" y="3645024"/>
            <a:ext cx="3187055" cy="238721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8">
                                            <p:txEl>
                                              <p:pRg st="0" end="0"/>
                                            </p:txEl>
                                          </p:spTgt>
                                        </p:tgtEl>
                                        <p:attrNameLst>
                                          <p:attrName>style.visibility</p:attrName>
                                        </p:attrNameLst>
                                      </p:cBhvr>
                                      <p:to>
                                        <p:strVal val="visible"/>
                                      </p:to>
                                    </p:set>
                                    <p:animEffect transition="in" filter="fade">
                                      <p:cBhvr>
                                        <p:cTn id="7" dur="500"/>
                                        <p:tgtEl>
                                          <p:spTgt spid="4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8">
                                            <p:txEl>
                                              <p:pRg st="1" end="1"/>
                                            </p:txEl>
                                          </p:spTgt>
                                        </p:tgtEl>
                                        <p:attrNameLst>
                                          <p:attrName>style.visibility</p:attrName>
                                        </p:attrNameLst>
                                      </p:cBhvr>
                                      <p:to>
                                        <p:strVal val="visible"/>
                                      </p:to>
                                    </p:set>
                                    <p:animEffect transition="in" filter="fade">
                                      <p:cBhvr>
                                        <p:cTn id="12" dur="500"/>
                                        <p:tgtEl>
                                          <p:spTgt spid="42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27">
                                            <p:txEl>
                                              <p:pRg st="0" end="0"/>
                                            </p:txEl>
                                          </p:spTgt>
                                        </p:tgtEl>
                                        <p:attrNameLst>
                                          <p:attrName>style.visibility</p:attrName>
                                        </p:attrNameLst>
                                      </p:cBhvr>
                                      <p:to>
                                        <p:strVal val="visible"/>
                                      </p:to>
                                    </p:set>
                                    <p:animEffect transition="in" filter="fade">
                                      <p:cBhvr>
                                        <p:cTn id="17" dur="500"/>
                                        <p:tgtEl>
                                          <p:spTgt spid="427">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31"/>
                                        </p:tgtEl>
                                        <p:attrNameLst>
                                          <p:attrName>style.visibility</p:attrName>
                                        </p:attrNameLst>
                                      </p:cBhvr>
                                      <p:to>
                                        <p:strVal val="visible"/>
                                      </p:to>
                                    </p:set>
                                    <p:animEffect transition="in" filter="fade">
                                      <p:cBhvr>
                                        <p:cTn id="20" dur="500"/>
                                        <p:tgtEl>
                                          <p:spTgt spid="4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EFDC9D"/>
            </a:gs>
            <a:gs pos="50000">
              <a:srgbClr val="F4E7C2"/>
            </a:gs>
            <a:gs pos="100000">
              <a:srgbClr val="F9F3E1"/>
            </a:gs>
          </a:gsLst>
          <a:lin ang="5400000" scaled="0"/>
        </a:gradFill>
        <a:effectLst/>
      </p:bgPr>
    </p:bg>
    <p:spTree>
      <p:nvGrpSpPr>
        <p:cNvPr id="1" name="Shape 436"/>
        <p:cNvGrpSpPr/>
        <p:nvPr/>
      </p:nvGrpSpPr>
      <p:grpSpPr>
        <a:xfrm>
          <a:off x="0" y="0"/>
          <a:ext cx="0" cy="0"/>
          <a:chOff x="0" y="0"/>
          <a:chExt cx="0" cy="0"/>
        </a:xfrm>
      </p:grpSpPr>
      <p:sp>
        <p:nvSpPr>
          <p:cNvPr id="437" name="Google Shape;437;p34"/>
          <p:cNvSpPr txBox="1">
            <a:spLocks noGrp="1"/>
          </p:cNvSpPr>
          <p:nvPr>
            <p:ph type="title"/>
          </p:nvPr>
        </p:nvSpPr>
        <p:spPr>
          <a:xfrm>
            <a:off x="107504" y="260648"/>
            <a:ext cx="8940060" cy="88235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C00000"/>
              </a:buClr>
              <a:buSzPts val="1800"/>
              <a:buFont typeface="Lucida Sans"/>
              <a:buNone/>
            </a:pPr>
            <a:r>
              <a:rPr lang="it-IT" sz="1800">
                <a:solidFill>
                  <a:srgbClr val="C00000"/>
                </a:solidFill>
              </a:rPr>
              <a:t>Prefettura di Frosinone – Servizio Ispettivo. Campo di concentramento  Fraschette di Alatri – Ispezione  anno ottobre 1943</a:t>
            </a:r>
            <a:endParaRPr/>
          </a:p>
        </p:txBody>
      </p:sp>
      <p:pic>
        <p:nvPicPr>
          <p:cNvPr id="438" name="Google Shape;438;p34"/>
          <p:cNvPicPr preferRelativeResize="0"/>
          <p:nvPr/>
        </p:nvPicPr>
        <p:blipFill rotWithShape="1">
          <a:blip r:embed="rId3">
            <a:alphaModFix/>
          </a:blip>
          <a:srcRect/>
          <a:stretch/>
        </p:blipFill>
        <p:spPr>
          <a:xfrm>
            <a:off x="2929768" y="1521933"/>
            <a:ext cx="2938376" cy="4577283"/>
          </a:xfrm>
          <a:prstGeom prst="rect">
            <a:avLst/>
          </a:prstGeom>
          <a:noFill/>
          <a:ln>
            <a:noFill/>
          </a:ln>
        </p:spPr>
      </p:pic>
      <p:pic>
        <p:nvPicPr>
          <p:cNvPr id="439" name="Google Shape;439;p34"/>
          <p:cNvPicPr preferRelativeResize="0"/>
          <p:nvPr/>
        </p:nvPicPr>
        <p:blipFill rotWithShape="1">
          <a:blip r:embed="rId4">
            <a:alphaModFix/>
          </a:blip>
          <a:srcRect/>
          <a:stretch/>
        </p:blipFill>
        <p:spPr>
          <a:xfrm>
            <a:off x="107504" y="1521932"/>
            <a:ext cx="2965323" cy="4577283"/>
          </a:xfrm>
          <a:prstGeom prst="rect">
            <a:avLst/>
          </a:prstGeom>
          <a:noFill/>
          <a:ln>
            <a:noFill/>
          </a:ln>
        </p:spPr>
      </p:pic>
      <p:pic>
        <p:nvPicPr>
          <p:cNvPr id="440" name="Google Shape;440;p34"/>
          <p:cNvPicPr preferRelativeResize="0"/>
          <p:nvPr/>
        </p:nvPicPr>
        <p:blipFill rotWithShape="1">
          <a:blip r:embed="rId5">
            <a:alphaModFix/>
          </a:blip>
          <a:srcRect/>
          <a:stretch/>
        </p:blipFill>
        <p:spPr>
          <a:xfrm>
            <a:off x="5868144" y="1521933"/>
            <a:ext cx="3179420" cy="457728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EFDC9D"/>
            </a:gs>
            <a:gs pos="50000">
              <a:srgbClr val="F4E7C2"/>
            </a:gs>
            <a:gs pos="100000">
              <a:srgbClr val="F9F3E1"/>
            </a:gs>
          </a:gsLst>
          <a:lin ang="5400000" scaled="0"/>
        </a:gradFill>
        <a:effectLst/>
      </p:bgPr>
    </p:bg>
    <p:spTree>
      <p:nvGrpSpPr>
        <p:cNvPr id="1" name="Shape 444"/>
        <p:cNvGrpSpPr/>
        <p:nvPr/>
      </p:nvGrpSpPr>
      <p:grpSpPr>
        <a:xfrm>
          <a:off x="0" y="0"/>
          <a:ext cx="0" cy="0"/>
          <a:chOff x="0" y="0"/>
          <a:chExt cx="0" cy="0"/>
        </a:xfrm>
      </p:grpSpPr>
      <p:pic>
        <p:nvPicPr>
          <p:cNvPr id="445" name="Google Shape;445;p35"/>
          <p:cNvPicPr preferRelativeResize="0"/>
          <p:nvPr/>
        </p:nvPicPr>
        <p:blipFill rotWithShape="1">
          <a:blip r:embed="rId3">
            <a:alphaModFix/>
          </a:blip>
          <a:srcRect/>
          <a:stretch/>
        </p:blipFill>
        <p:spPr>
          <a:xfrm>
            <a:off x="1691680" y="188640"/>
            <a:ext cx="5544616" cy="6120680"/>
          </a:xfrm>
          <a:prstGeom prst="rect">
            <a:avLst/>
          </a:prstGeom>
          <a:noFill/>
          <a:ln>
            <a:noFill/>
          </a:ln>
          <a:effectLst>
            <a:outerShdw dist="35921" dir="2700000" algn="ctr" rotWithShape="0">
              <a:schemeClr val="dk2"/>
            </a:outerShdw>
          </a:effectLst>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pic>
        <p:nvPicPr>
          <p:cNvPr id="450" name="Google Shape;450;p36" descr="https://encrypted-tbn3.gstatic.com/images?q=tbn:ANd9GcRqSaBWjBx0zCIdi3sr7nMc3lMU_UUUi88w9LzlkbIud3kA82vv"/>
          <p:cNvPicPr preferRelativeResize="0"/>
          <p:nvPr/>
        </p:nvPicPr>
        <p:blipFill rotWithShape="1">
          <a:blip r:embed="rId3">
            <a:alphaModFix/>
          </a:blip>
          <a:srcRect b="25215"/>
          <a:stretch/>
        </p:blipFill>
        <p:spPr>
          <a:xfrm>
            <a:off x="-5664" y="24574"/>
            <a:ext cx="9149664" cy="6815138"/>
          </a:xfrm>
          <a:prstGeom prst="rect">
            <a:avLst/>
          </a:prstGeom>
          <a:noFill/>
          <a:ln>
            <a:noFill/>
          </a:ln>
        </p:spPr>
      </p:pic>
      <p:sp>
        <p:nvSpPr>
          <p:cNvPr id="451" name="Google Shape;451;p36"/>
          <p:cNvSpPr txBox="1">
            <a:spLocks noGrp="1"/>
          </p:cNvSpPr>
          <p:nvPr>
            <p:ph type="title"/>
          </p:nvPr>
        </p:nvSpPr>
        <p:spPr>
          <a:xfrm>
            <a:off x="395537" y="1114424"/>
            <a:ext cx="8421284" cy="5338912"/>
          </a:xfrm>
          <a:prstGeom prst="rect">
            <a:avLst/>
          </a:prstGeom>
          <a:solidFill>
            <a:schemeClr val="dk1">
              <a:alpha val="83529"/>
            </a:schemeClr>
          </a:solid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chemeClr val="lt1"/>
              </a:buClr>
              <a:buSzPct val="100000"/>
              <a:buFont typeface="Lucida Sans"/>
              <a:buNone/>
            </a:pPr>
            <a:r>
              <a:rPr lang="it-IT" sz="1800">
                <a:solidFill>
                  <a:schemeClr val="lt1"/>
                </a:solidFill>
              </a:rPr>
              <a:t>Il 7 gennaio 1944, il Capitano e Comandante del Paese (Alatri), Schumacher,</a:t>
            </a:r>
            <a:br>
              <a:rPr lang="it-IT" sz="1800">
                <a:solidFill>
                  <a:schemeClr val="lt1"/>
                </a:solidFill>
              </a:rPr>
            </a:br>
            <a:r>
              <a:rPr lang="it-IT" sz="1800">
                <a:solidFill>
                  <a:schemeClr val="lt1"/>
                </a:solidFill>
              </a:rPr>
              <a:t>scrisse al Direttore del Campo: “Il campo di concentramento nelle sue attuali condizioni non è sopportabile nell’interesse dell’esercito germanico per la difesa dell’Europa e del mantenimento della sicurezza e dell’ordine delle retrovie. Il campo da lungo tempo insorvegliato, gli internati vivono in completa libertà. Razzie fatte inaspettatamente, hanno dimostrato che il campo offre in certo qual modo rifugio ad agenti al servizio di Potenze nemiche come pure a prigionieri di guerra fuggitivi. L’approvvigionamento alimentare degli internati è in parte deficiente, sia per mancanza di organizzazione provinciale, sia per la effettiva mancanza di viveri.  In seguito alla mancanza di cure mediche ed allo scarso nutrimento, come pure alla deficienza di igiene, è prevedibile fin d’ora che il campo diverrà fonte di epidemie e malattie, ciò che costituirebbe un grande pericolo oltre che per la popolazione, per le Forze Armate germaniche.</a:t>
            </a:r>
            <a:br>
              <a:rPr lang="it-IT" sz="1800">
                <a:solidFill>
                  <a:schemeClr val="lt1"/>
                </a:solidFill>
              </a:rPr>
            </a:br>
            <a:r>
              <a:rPr lang="it-IT" sz="1800">
                <a:solidFill>
                  <a:schemeClr val="lt1"/>
                </a:solidFill>
              </a:rPr>
              <a:t>In considerazione di ciò, Vi prego di sollecitare presso i Vostri superiori lo sgombero del campo. Anch’io per mio conto interesserò al riguardo le superiori Autorità germaniche” (Carlo Costantini)</a:t>
            </a:r>
            <a:br>
              <a:rPr lang="it-IT" sz="1800">
                <a:solidFill>
                  <a:schemeClr val="lt1"/>
                </a:solidFill>
              </a:rPr>
            </a:br>
            <a:endParaRPr sz="1800" b="0">
              <a:solidFill>
                <a:schemeClr val="lt1"/>
              </a:solidFill>
              <a:latin typeface="Calibri"/>
              <a:ea typeface="Calibri"/>
              <a:cs typeface="Calibri"/>
              <a:sym typeface="Calibri"/>
            </a:endParaRPr>
          </a:p>
        </p:txBody>
      </p:sp>
      <p:sp>
        <p:nvSpPr>
          <p:cNvPr id="452" name="Google Shape;452;p36"/>
          <p:cNvSpPr/>
          <p:nvPr/>
        </p:nvSpPr>
        <p:spPr>
          <a:xfrm>
            <a:off x="1815823" y="436022"/>
            <a:ext cx="5506690" cy="184666"/>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it-IT" sz="2400" b="1" i="0" u="none" strike="noStrike" cap="none">
                <a:solidFill>
                  <a:srgbClr val="C00000"/>
                </a:solidFill>
                <a:latin typeface="Lucida Sans"/>
                <a:ea typeface="Lucida Sans"/>
                <a:cs typeface="Lucida Sans"/>
                <a:sym typeface="Lucida Sans"/>
              </a:rPr>
              <a:t>1944 - Fraschette …verso la fine   </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52">
                                            <p:txEl>
                                              <p:pRg st="0" end="0"/>
                                            </p:txEl>
                                          </p:spTgt>
                                        </p:tgtEl>
                                        <p:attrNameLst>
                                          <p:attrName>style.visibility</p:attrName>
                                        </p:attrNameLst>
                                      </p:cBhvr>
                                      <p:to>
                                        <p:strVal val="visible"/>
                                      </p:to>
                                    </p:set>
                                    <p:anim calcmode="lin" valueType="num">
                                      <p:cBhvr additive="base">
                                        <p:cTn id="7" dur="500"/>
                                        <p:tgtEl>
                                          <p:spTgt spid="45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1"/>
                                        </p:tgtEl>
                                        <p:attrNameLst>
                                          <p:attrName>style.visibility</p:attrName>
                                        </p:attrNameLst>
                                      </p:cBhvr>
                                      <p:to>
                                        <p:strVal val="visible"/>
                                      </p:to>
                                    </p:set>
                                    <p:animEffect transition="in" filter="fade">
                                      <p:cBhvr>
                                        <p:cTn id="12" dur="500"/>
                                        <p:tgtEl>
                                          <p:spTgt spid="4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56"/>
        <p:cNvGrpSpPr/>
        <p:nvPr/>
      </p:nvGrpSpPr>
      <p:grpSpPr>
        <a:xfrm>
          <a:off x="0" y="0"/>
          <a:ext cx="0" cy="0"/>
          <a:chOff x="0" y="0"/>
          <a:chExt cx="0" cy="0"/>
        </a:xfrm>
      </p:grpSpPr>
      <p:sp>
        <p:nvSpPr>
          <p:cNvPr id="457" name="Google Shape;457;p37"/>
          <p:cNvSpPr/>
          <p:nvPr/>
        </p:nvSpPr>
        <p:spPr>
          <a:xfrm>
            <a:off x="1403649" y="-99392"/>
            <a:ext cx="6120680"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Book Antiqua"/>
              <a:ea typeface="Book Antiqua"/>
              <a:cs typeface="Book Antiqua"/>
              <a:sym typeface="Book Antiqua"/>
            </a:endParaRPr>
          </a:p>
          <a:p>
            <a:pPr marL="0" marR="0" lvl="0" indent="0" algn="ctr" rtl="0">
              <a:lnSpc>
                <a:spcPct val="100000"/>
              </a:lnSpc>
              <a:spcBef>
                <a:spcPts val="0"/>
              </a:spcBef>
              <a:spcAft>
                <a:spcPts val="0"/>
              </a:spcAft>
              <a:buClr>
                <a:srgbClr val="000000"/>
              </a:buClr>
              <a:buSzPts val="2400"/>
              <a:buFont typeface="Arial"/>
              <a:buNone/>
            </a:pPr>
            <a:r>
              <a:rPr lang="it-IT" sz="2400" b="0" i="0" u="none" strike="noStrike" cap="none">
                <a:solidFill>
                  <a:srgbClr val="FFFFFF"/>
                </a:solidFill>
                <a:latin typeface="Book Antiqua"/>
                <a:ea typeface="Book Antiqua"/>
                <a:cs typeface="Book Antiqua"/>
                <a:sym typeface="Book Antiqua"/>
              </a:rPr>
              <a:t>«…..Il 2 giugno 1944 le truppe Alleate entrarono ad Alatri….»</a:t>
            </a:r>
            <a:endParaRPr sz="1400" b="0" i="0" u="none" strike="noStrike" cap="none">
              <a:solidFill>
                <a:srgbClr val="000000"/>
              </a:solidFill>
              <a:latin typeface="Arial"/>
              <a:ea typeface="Arial"/>
              <a:cs typeface="Arial"/>
              <a:sym typeface="Arial"/>
            </a:endParaRPr>
          </a:p>
        </p:txBody>
      </p:sp>
      <p:sp>
        <p:nvSpPr>
          <p:cNvPr id="458" name="Google Shape;458;p37"/>
          <p:cNvSpPr/>
          <p:nvPr/>
        </p:nvSpPr>
        <p:spPr>
          <a:xfrm>
            <a:off x="4860032" y="1556792"/>
            <a:ext cx="3888432" cy="138499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Book Antiqua"/>
                <a:ea typeface="Book Antiqua"/>
                <a:cs typeface="Book Antiqua"/>
                <a:sym typeface="Book Antiqua"/>
              </a:rPr>
              <a:t>«La reale situazione del campo venne descritta dal ragionier Spampinato, alla vigilia della liberazione di Alatri ed il passaggio delle truppe alleate. Infatti, la nota è datata 29 maggio 1944 e la liberazione avvenne il 2 giugno». (Carlo Costantini)</a:t>
            </a:r>
            <a:endParaRPr sz="1600" b="0" i="0" u="none" strike="noStrike" cap="none">
              <a:solidFill>
                <a:schemeClr val="lt1"/>
              </a:solidFill>
              <a:latin typeface="Book Antiqua"/>
              <a:ea typeface="Book Antiqua"/>
              <a:cs typeface="Book Antiqua"/>
              <a:sym typeface="Book Antiqua"/>
            </a:endParaRPr>
          </a:p>
        </p:txBody>
      </p:sp>
      <p:sp>
        <p:nvSpPr>
          <p:cNvPr id="459" name="Google Shape;459;p37"/>
          <p:cNvSpPr/>
          <p:nvPr/>
        </p:nvSpPr>
        <p:spPr>
          <a:xfrm>
            <a:off x="4860032" y="3284984"/>
            <a:ext cx="3888432" cy="317009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Book Antiqua"/>
                <a:ea typeface="Book Antiqua"/>
                <a:cs typeface="Book Antiqua"/>
                <a:sym typeface="Book Antiqua"/>
              </a:rPr>
              <a:t>«Su quelle preziose baracche di Le Fraschette si fecero, come era facilmente prevedibile, diverse ipotesi di riutilizzo: dapprima dovevano essere trasferite a Cassino per le esigenze di quelle popolazioni duramente provate dalla guerra; successivamente se ne fece richiesta per le famiglie sfollate che, al momento della liberazione, avevano occupato il palazzo della Provincia di Frosinone e non intendevano uscirne senza rassicurazioni e provvedimenti concreti.</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Book Antiqua"/>
                <a:ea typeface="Book Antiqua"/>
                <a:cs typeface="Book Antiqua"/>
                <a:sym typeface="Book Antiqua"/>
              </a:rPr>
              <a:t>Il 2 giugno 1944 le truppe Alleate entrarono ad Alatri». (Carlo Costantini)</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Book Antiqua"/>
              <a:ea typeface="Book Antiqua"/>
              <a:cs typeface="Book Antiqua"/>
              <a:sym typeface="Book Antiqua"/>
            </a:endParaRPr>
          </a:p>
        </p:txBody>
      </p:sp>
      <p:pic>
        <p:nvPicPr>
          <p:cNvPr id="460" name="Google Shape;460;p37" descr="https://encrypted-tbn1.gstatic.com/images?q=tbn:ANd9GcTm6onZ3ydWt1aKRdA4nav5pK13TLCHRW2puKxfGlbY9xH4v5_D1A"/>
          <p:cNvPicPr preferRelativeResize="0"/>
          <p:nvPr/>
        </p:nvPicPr>
        <p:blipFill rotWithShape="1">
          <a:blip r:embed="rId3">
            <a:alphaModFix/>
          </a:blip>
          <a:srcRect/>
          <a:stretch/>
        </p:blipFill>
        <p:spPr>
          <a:xfrm>
            <a:off x="7524328" y="-1818"/>
            <a:ext cx="1619672" cy="1128460"/>
          </a:xfrm>
          <a:prstGeom prst="rect">
            <a:avLst/>
          </a:prstGeom>
          <a:noFill/>
          <a:ln>
            <a:noFill/>
          </a:ln>
        </p:spPr>
      </p:pic>
      <p:pic>
        <p:nvPicPr>
          <p:cNvPr id="461" name="Google Shape;461;p37" descr="Campo concentramento “Le Fraschette” avvolto dalla vegetazione e discarica di pneumatici"/>
          <p:cNvPicPr preferRelativeResize="0"/>
          <p:nvPr/>
        </p:nvPicPr>
        <p:blipFill rotWithShape="1">
          <a:blip r:embed="rId4">
            <a:alphaModFix/>
          </a:blip>
          <a:srcRect/>
          <a:stretch/>
        </p:blipFill>
        <p:spPr>
          <a:xfrm>
            <a:off x="5720" y="-1817"/>
            <a:ext cx="1541944" cy="1155220"/>
          </a:xfrm>
          <a:prstGeom prst="rect">
            <a:avLst/>
          </a:prstGeom>
          <a:noFill/>
          <a:ln>
            <a:noFill/>
          </a:ln>
        </p:spPr>
      </p:pic>
      <p:sp>
        <p:nvSpPr>
          <p:cNvPr id="462" name="Google Shape;462;p37"/>
          <p:cNvSpPr txBox="1"/>
          <p:nvPr/>
        </p:nvSpPr>
        <p:spPr>
          <a:xfrm>
            <a:off x="107504" y="1690930"/>
            <a:ext cx="4584753" cy="39703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Book Antiqua"/>
                <a:ea typeface="Book Antiqua"/>
                <a:cs typeface="Book Antiqua"/>
                <a:sym typeface="Book Antiqua"/>
              </a:rPr>
              <a:t>«Il campo di concentramento di Le Fraschette subì un ulteriore bombardamento anglo-americano il 30 marzo 1944, a seguito del quale fu abbandonato anche dalle truppe tedesche. “Immediatamente – scrisse il direttore del campo –numerose turbe di contadini vi si sono riversate provocando l’incendio di sette baracche e devastando le altre per asportare materiale da costruzione. Neanche la piccola chiesa è stata risparmiata dai ladri che ne hanno asportato le finestre, le porte, le panche e il confessionale. Quest’ufficio, coll’esiguo personale interamente impegnato nei servizi di trasferimento e scorta degli internati, non ha potuto impedire la vandalica opera di distruzione. Sembra che i contadini siano stati indotti a distruggere il campo dalla convinzione di evitare così che lo stesso continuasse ad essere obbiettivo di azione aerea nemica con conseguente pericolo per le case viciniori”» (Carlo Costantini</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8">
                                            <p:txEl>
                                              <p:pRg st="0" end="0"/>
                                            </p:txEl>
                                          </p:spTgt>
                                        </p:tgtEl>
                                        <p:attrNameLst>
                                          <p:attrName>style.visibility</p:attrName>
                                        </p:attrNameLst>
                                      </p:cBhvr>
                                      <p:to>
                                        <p:strVal val="visible"/>
                                      </p:to>
                                    </p:set>
                                    <p:animEffect transition="in" filter="fade">
                                      <p:cBhvr>
                                        <p:cTn id="7" dur="1000"/>
                                        <p:tgtEl>
                                          <p:spTgt spid="4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9">
                                            <p:txEl>
                                              <p:pRg st="0" end="0"/>
                                            </p:txEl>
                                          </p:spTgt>
                                        </p:tgtEl>
                                        <p:attrNameLst>
                                          <p:attrName>style.visibility</p:attrName>
                                        </p:attrNameLst>
                                      </p:cBhvr>
                                      <p:to>
                                        <p:strVal val="visible"/>
                                      </p:to>
                                    </p:set>
                                    <p:animEffect transition="in" filter="fade">
                                      <p:cBhvr>
                                        <p:cTn id="12" dur="1000"/>
                                        <p:tgtEl>
                                          <p:spTgt spid="45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59">
                                            <p:txEl>
                                              <p:pRg st="1" end="1"/>
                                            </p:txEl>
                                          </p:spTgt>
                                        </p:tgtEl>
                                        <p:attrNameLst>
                                          <p:attrName>style.visibility</p:attrName>
                                        </p:attrNameLst>
                                      </p:cBhvr>
                                      <p:to>
                                        <p:strVal val="visible"/>
                                      </p:to>
                                    </p:set>
                                    <p:animEffect transition="in" filter="fade">
                                      <p:cBhvr>
                                        <p:cTn id="17" dur="1000"/>
                                        <p:tgtEl>
                                          <p:spTgt spid="45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59">
                                            <p:txEl>
                                              <p:pRg st="2" end="2"/>
                                            </p:txEl>
                                          </p:spTgt>
                                        </p:tgtEl>
                                        <p:attrNameLst>
                                          <p:attrName>style.visibility</p:attrName>
                                        </p:attrNameLst>
                                      </p:cBhvr>
                                      <p:to>
                                        <p:strVal val="visible"/>
                                      </p:to>
                                    </p:set>
                                    <p:animEffect transition="in" filter="fade">
                                      <p:cBhvr>
                                        <p:cTn id="22" dur="1000"/>
                                        <p:tgtEl>
                                          <p:spTgt spid="45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61"/>
                                        </p:tgtEl>
                                        <p:attrNameLst>
                                          <p:attrName>style.visibility</p:attrName>
                                        </p:attrNameLst>
                                      </p:cBhvr>
                                      <p:to>
                                        <p:strVal val="visible"/>
                                      </p:to>
                                    </p:set>
                                    <p:animEffect transition="in" filter="fade">
                                      <p:cBhvr>
                                        <p:cTn id="27" dur="500"/>
                                        <p:tgtEl>
                                          <p:spTgt spid="461"/>
                                        </p:tgtEl>
                                      </p:cBhvr>
                                    </p:animEffect>
                                  </p:childTnLst>
                                </p:cTn>
                              </p:par>
                              <p:par>
                                <p:cTn id="28" presetID="10" presetClass="entr" presetSubtype="0" fill="hold" nodeType="withEffect">
                                  <p:stCondLst>
                                    <p:cond delay="0"/>
                                  </p:stCondLst>
                                  <p:childTnLst>
                                    <p:set>
                                      <p:cBhvr>
                                        <p:cTn id="29" dur="1" fill="hold">
                                          <p:stCondLst>
                                            <p:cond delay="0"/>
                                          </p:stCondLst>
                                        </p:cTn>
                                        <p:tgtEl>
                                          <p:spTgt spid="460"/>
                                        </p:tgtEl>
                                        <p:attrNameLst>
                                          <p:attrName>style.visibility</p:attrName>
                                        </p:attrNameLst>
                                      </p:cBhvr>
                                      <p:to>
                                        <p:strVal val="visible"/>
                                      </p:to>
                                    </p:set>
                                    <p:animEffect transition="in" filter="fade">
                                      <p:cBhvr>
                                        <p:cTn id="30" dur="500"/>
                                        <p:tgtEl>
                                          <p:spTgt spid="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pic>
        <p:nvPicPr>
          <p:cNvPr id="467" name="Google Shape;467;p38"/>
          <p:cNvPicPr preferRelativeResize="0"/>
          <p:nvPr/>
        </p:nvPicPr>
        <p:blipFill rotWithShape="1">
          <a:blip r:embed="rId3">
            <a:alphaModFix/>
          </a:blip>
          <a:srcRect/>
          <a:stretch/>
        </p:blipFill>
        <p:spPr>
          <a:xfrm>
            <a:off x="4716016" y="3751374"/>
            <a:ext cx="4427984" cy="3101637"/>
          </a:xfrm>
          <a:prstGeom prst="rect">
            <a:avLst/>
          </a:prstGeom>
          <a:noFill/>
          <a:ln>
            <a:noFill/>
          </a:ln>
        </p:spPr>
      </p:pic>
      <p:pic>
        <p:nvPicPr>
          <p:cNvPr id="468" name="Google Shape;468;p38" descr="http://eqvfraschette.altervista.org/immagini/sopralluogo_12_04_03/DSC_2958.JPG"/>
          <p:cNvPicPr preferRelativeResize="0"/>
          <p:nvPr/>
        </p:nvPicPr>
        <p:blipFill rotWithShape="1">
          <a:blip r:embed="rId4">
            <a:alphaModFix/>
          </a:blip>
          <a:srcRect/>
          <a:stretch/>
        </p:blipFill>
        <p:spPr>
          <a:xfrm>
            <a:off x="-65851" y="4977"/>
            <a:ext cx="9209851" cy="6853023"/>
          </a:xfrm>
          <a:prstGeom prst="rect">
            <a:avLst/>
          </a:prstGeom>
          <a:noFill/>
          <a:ln>
            <a:noFill/>
          </a:ln>
        </p:spPr>
      </p:pic>
      <p:sp>
        <p:nvSpPr>
          <p:cNvPr id="469" name="Google Shape;469;p38"/>
          <p:cNvSpPr txBox="1">
            <a:spLocks noGrp="1"/>
          </p:cNvSpPr>
          <p:nvPr>
            <p:ph type="title"/>
          </p:nvPr>
        </p:nvSpPr>
        <p:spPr>
          <a:xfrm>
            <a:off x="182590" y="4509120"/>
            <a:ext cx="8712968" cy="3117618"/>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400"/>
              <a:buFont typeface="Lucida Sans"/>
              <a:buNone/>
            </a:pPr>
            <a:r>
              <a:rPr lang="it-IT" sz="1400">
                <a:solidFill>
                  <a:schemeClr val="dk1"/>
                </a:solidFill>
              </a:rPr>
              <a:t>Il Decreto del Ministero per i Beni e le Attività Culturali, Direzione Regionale per i Beni Culturali e Paesaggistici del Lazio, datato 15 febbraio 2008 ed acquisito in data 13 luglio 2009, confermava l’interesse storico ed artistico, ai sensi dell’art.10, comma 1, del D.Lgs. n.42/2004, dell’insieme di immobili nominato “Compendio Demaniale ex Campo di Concentramento Le Fraschette”.</a:t>
            </a:r>
            <a:br>
              <a:rPr lang="it-IT" sz="2800">
                <a:solidFill>
                  <a:srgbClr val="C00000"/>
                </a:solidFill>
              </a:rPr>
            </a:br>
            <a:endParaRPr sz="2800">
              <a:solidFill>
                <a:srgbClr val="C00000"/>
              </a:solidFill>
            </a:endParaRPr>
          </a:p>
        </p:txBody>
      </p:sp>
      <p:sp>
        <p:nvSpPr>
          <p:cNvPr id="470" name="Google Shape;470;p38"/>
          <p:cNvSpPr/>
          <p:nvPr/>
        </p:nvSpPr>
        <p:spPr>
          <a:xfrm>
            <a:off x="4539074" y="616536"/>
            <a:ext cx="3278354" cy="52322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it-IT" sz="2800" b="1" i="0" u="none" strike="noStrike" cap="none">
                <a:solidFill>
                  <a:srgbClr val="C00000"/>
                </a:solidFill>
                <a:latin typeface="Lucida Sans"/>
                <a:ea typeface="Lucida Sans"/>
                <a:cs typeface="Lucida Sans"/>
                <a:sym typeface="Lucida Sans"/>
              </a:rPr>
              <a:t>D.Lgs. n.42/2004</a:t>
            </a:r>
            <a:endParaRPr sz="1400" b="0" i="0" u="none" strike="noStrike" cap="none">
              <a:solidFill>
                <a:srgbClr val="000000"/>
              </a:solidFill>
              <a:latin typeface="Arial"/>
              <a:ea typeface="Arial"/>
              <a:cs typeface="Arial"/>
              <a:sym typeface="Arial"/>
            </a:endParaRPr>
          </a:p>
        </p:txBody>
      </p:sp>
      <p:sp>
        <p:nvSpPr>
          <p:cNvPr id="471" name="Google Shape;471;p38"/>
          <p:cNvSpPr/>
          <p:nvPr/>
        </p:nvSpPr>
        <p:spPr>
          <a:xfrm>
            <a:off x="6930008" y="6483679"/>
            <a:ext cx="221086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it-IT" sz="1800" b="0" i="1" u="none" strike="noStrike" cap="none">
                <a:solidFill>
                  <a:schemeClr val="lt1"/>
                </a:solidFill>
                <a:latin typeface="Book Antiqua"/>
                <a:ea typeface="Book Antiqua"/>
                <a:cs typeface="Book Antiqua"/>
                <a:sym typeface="Book Antiqua"/>
              </a:rPr>
              <a:t>foto di Mauro Di Lisa</a:t>
            </a:r>
            <a:endParaRPr sz="1800" b="0" i="0" u="none" strike="noStrike" cap="none">
              <a:solidFill>
                <a:schemeClr val="lt1"/>
              </a:solidFill>
              <a:latin typeface="Book Antiqua"/>
              <a:ea typeface="Book Antiqua"/>
              <a:cs typeface="Book Antiqua"/>
              <a:sym typeface="Book Antiqua"/>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67"/>
                                        </p:tgtEl>
                                        <p:attrNameLst>
                                          <p:attrName>style.visibility</p:attrName>
                                        </p:attrNameLst>
                                      </p:cBhvr>
                                      <p:to>
                                        <p:strVal val="visible"/>
                                      </p:to>
                                    </p:set>
                                    <p:anim calcmode="lin" valueType="num">
                                      <p:cBhvr additive="base">
                                        <p:cTn id="7" dur="500"/>
                                        <p:tgtEl>
                                          <p:spTgt spid="467"/>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70"/>
                                        </p:tgtEl>
                                        <p:attrNameLst>
                                          <p:attrName>style.visibility</p:attrName>
                                        </p:attrNameLst>
                                      </p:cBhvr>
                                      <p:to>
                                        <p:strVal val="visible"/>
                                      </p:to>
                                    </p:set>
                                    <p:anim calcmode="lin" valueType="num">
                                      <p:cBhvr additive="base">
                                        <p:cTn id="12" dur="500"/>
                                        <p:tgtEl>
                                          <p:spTgt spid="470"/>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69"/>
                                        </p:tgtEl>
                                        <p:attrNameLst>
                                          <p:attrName>style.visibility</p:attrName>
                                        </p:attrNameLst>
                                      </p:cBhvr>
                                      <p:to>
                                        <p:strVal val="visible"/>
                                      </p:to>
                                    </p:set>
                                    <p:anim calcmode="lin" valueType="num">
                                      <p:cBhvr additive="base">
                                        <p:cTn id="17" dur="500"/>
                                        <p:tgtEl>
                                          <p:spTgt spid="4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pic>
        <p:nvPicPr>
          <p:cNvPr id="302" name="Google Shape;302;p21"/>
          <p:cNvPicPr preferRelativeResize="0"/>
          <p:nvPr/>
        </p:nvPicPr>
        <p:blipFill rotWithShape="1">
          <a:blip r:embed="rId3">
            <a:alphaModFix/>
          </a:blip>
          <a:srcRect t="3321" b="3106"/>
          <a:stretch/>
        </p:blipFill>
        <p:spPr>
          <a:xfrm>
            <a:off x="0" y="1"/>
            <a:ext cx="9152282" cy="6858000"/>
          </a:xfrm>
          <a:prstGeom prst="rect">
            <a:avLst/>
          </a:prstGeom>
          <a:noFill/>
          <a:ln>
            <a:noFill/>
          </a:ln>
        </p:spPr>
      </p:pic>
      <p:sp>
        <p:nvSpPr>
          <p:cNvPr id="303" name="Google Shape;303;p21"/>
          <p:cNvSpPr/>
          <p:nvPr/>
        </p:nvSpPr>
        <p:spPr>
          <a:xfrm>
            <a:off x="3568679" y="2118915"/>
            <a:ext cx="5400600" cy="2462213"/>
          </a:xfrm>
          <a:prstGeom prst="rect">
            <a:avLst/>
          </a:prstGeom>
          <a:solidFill>
            <a:srgbClr val="F5F1DE">
              <a:alpha val="83529"/>
            </a:srgbClr>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it-IT" sz="1400" b="0" i="0" u="none" strike="noStrike" cap="none">
                <a:solidFill>
                  <a:schemeClr val="dk1"/>
                </a:solidFill>
                <a:latin typeface="Book Antiqua"/>
                <a:ea typeface="Book Antiqua"/>
                <a:cs typeface="Book Antiqua"/>
                <a:sym typeface="Book Antiqua"/>
              </a:rPr>
              <a:t>«I prigionieri di guerra devono essere trattati e mantenuti con generosità”: così affermava Sun Tsu già nel V secolo a.C. nel suo celebre libro L’arte della guerra. [….] Alla fine della Grande Guerra a causa dell’enorme numero di soldati catturati durante il conflitto, fu posta con urgenza la necessità di un trattato internazionale  sulla prigionia di guerra. Su iniziativa della X e della XI Conferenza Internazionale della Croce Rossa tenutesi a Ginevra negli anni 1921 e 1923 fu elaborato un progetto di convenzione da sottoporre all’esame di una conferenza diplomatica che si tenne nella stessa Ginevra il 27 luglio 1929» (Capogreco)</a:t>
            </a:r>
            <a:endParaRPr sz="1400" b="0" i="0" u="none" strike="noStrike" cap="none">
              <a:solidFill>
                <a:srgbClr val="000000"/>
              </a:solidFill>
              <a:latin typeface="Arial"/>
              <a:ea typeface="Arial"/>
              <a:cs typeface="Arial"/>
              <a:sym typeface="Arial"/>
            </a:endParaRPr>
          </a:p>
        </p:txBody>
      </p:sp>
      <p:sp>
        <p:nvSpPr>
          <p:cNvPr id="304" name="Google Shape;304;p21" descr="data:image/jpeg;base64,/9j/4AAQSkZJRgABAQAAAQABAAD/2wCEAAkGBhMREBUTExQVFBQVFxgYGBgYFhwXGRkZHRweGB0fICEYHCceGRojHhgYIC8gIycpLC0sGh4xNTAqNSgrLCoBCQoKDgwOGg8PGiwkHyU0LDUyLCwsLCwsLCwsLCwtLCwsLCwsKSwsLDQtLCwsKSwsLCwsLCwsLCwsLCwsLCwsLP/AABEIAMkA+wMBIgACEQEDEQH/xAAcAAACAwADAQAAAAAAAAAAAAAABgQFBwIDCAH/xABJEAACAQIEBAQDBAYFCgYDAAABAgMAEQQFEiEGMUFREyJhcQeBkRQyQqEjUnKxwfAVM2LR4SQ1Q3N0gpKisvEWJTaDs9NUo8L/xAAaAQACAwEBAAAAAAAAAAAAAAACAwABBAUG/8QAMREAAQQBAwEGBQQCAwAAAAAAAQACAxEhBBIxQRMiUWFxgZGhweHwBTKx0RQjFVLx/9oADAMBAAIRAxEAPwDcaKKVeIeM5IcUuEwuFbFT+H4jAOI1RL2G5B3+nMc71RIHKZHG6Q03+v5TVRVfkOZPiIFkkhfDuSwaNzcqQSOdhcG1wbcjVhVg2gc0tNFFFFFRUiiiiooiiiiooiiiiooiiiiooiiiiooiiiiooiiiiooioMmbxh/DU6n6gcl9z0PpzqDxLmJRfDUkEi5I5gdAO1/550nYHxdMqRRyBlkAW4sHXSGLAnoL225m/auXqdcWP7OMWRyntisWVoAxlza+/b/vXGXGhF1s4Ve5ItWcY7iiTCuEjRmxEh0LqF11XHMC1xvctsBba9jZfbCJCFiMjsXcnTq1XZvM7WvZQdybWAFI/wAt1Am7PRW2KyVq8/F8QAKea/Xe37r10Dicm/Ifl/Gsd4pzifCkMpDwja1uo3vt06fKqOL4nvos6ktvvsKq9XM3cx2PJA5oaVvkfE0bHSd/X/ua7X4kiXmefI9DXntfiQxuNGjbnqJ3vfl1vy6czVxkfH7zhYjHrdQWLDYAbk3J2FrDeiMWoaLclEnotrzviSPDYZ59nIXyID5pHOyoALm5aw9Nz0qB8L5sS+HxD4o6pmxLE2+6P0cXlUdFXdbf2T3vS1l+WiZllxQCrFIGi0vcbqPOQNibs4F+Q363rR8jjQReRgxZizEC12bflvYWsBudgNzTtFKHuIxYVlWNFFFdRUikfiPJcdDmH27ApFKXhEUkcjaeR1Ajcdl69D3p4pa4jxOZxzA4OKCaIoLiRirK9zc8wCttP0PKgeMLRpnEPxXvwqx+LHxeTYuYK0E0STRuoY3SRBvYixHMH05dL1Wy5lLqyH9LJ+lT9J52/Sfo4j5t/PuTzvzNWuUcFzJleJw8jocRivGkcj7gkkFgL25bC+3U1VZbwlmLSZe84hRMEVQRq120BQpctyJOlfKKUd2Pzqt7DCN1EUCfm0gV7rvziKfEZ22EXEywwvhUkkCMQSA1rITshJIuwHIEVYfCjHSSZf8ApHaQxzSIGYktpBBFydzzNTE4flGcnGeXwThfC5+bXrDcu1hzo+HvD8uCwrRTBQxmkcaTqFmtb91EAd1+qVLIww7RXDfjm/omeiiinLmooooqKIqi4x4tTLYBPJDNKmsKfCUMVvyJ1MNr2HuRV7UXMswjgiaWWRYkUXLsQAPr+7rUUSPhfifNLjoYVwMsUJQyTvKVDRRkHQ7BWIiF1JIcgldwO8nJ+IJZM0Z38RMPiIxHh4Srl3EZZmxDL/oIzq0AsAWunKo/A2fPjPtgEcVoWB1yRtE2IkYa45ZFI8i6QnQ7WICABaQsgzbMXkxk5fE4vC6w7SYdEh+0MpAEaSP+lEQPlCRAk3Isuo3C0S36iurDTa0VtLLqUHSwswuL2I6EciK7aNCiuJkHcfWoWZY7T5RsT17f40v4rMWF1s1jfcctv3Vh1GtbCa5TGRlyt5+JI1JF12Nue/0AqG3F6bedRc2GxuT2FzuflSni4llB1m4sb37UvSYePDM6rqBVQWckeRTvoUncbbn2sTtvyW/qE0l5r2W0aZids34iRGu5Bbb1P7tvYb1VnPsQxLrGUS2zOQgI6+VvNb5c/lSVhOJEiYzOw25frAdLG1xe55b7361T598S3mvo8qKbAX8x/ntf3PSmRQvc4kgnz6LPM2qATjieMMwDkJicIvo5YW+Wg3+VutWWW8RY2Tyyrl+KHI6ZbN6izrv8ieVYPjs0eUm7Na/K5/vowObSRNdWI+Z/vrpjTHasx8lu/FXwuOYJqhnkwzWv4DjVDflsVAIBt/a6bCsV4n4QxWXyCPEx6b30OPMjjurDY9NuYvuBWg8B/FQq+mZwO976ffc8+VaBmrYbFyPl2JAaHExjEYdgbHmQ4Qnk6Hzi34XIsQDemOdFgjCgO7leZVG++1aJwJj8LH5UkVZGtcuCu/YBjb6En8qr/iB8MJ8rOu/jYZjZZALFSeSuOh25jY+h2pKp8sbZ2VeFOFvmLxBA8y6luCdw3I7nSan8N8UGKWygWJ8yi/U8xf12sayHhTjR4mSGdi0BYbsblBt3/D6dOla1leDFxaxsefcHfmOdcKWI6U+fQhW42tUhlDKGHIgEfOudRMqhKwoG52+lySB9DUuvQsJc0EqkUm5t8UsNhpmhkixWpXKXEQ0s39klhqpypG+Jf9dln+3RfvFR5IFhatK1j5NrxfvSacizlcXAsyLIisSLSLpbY23Fz2qwpM+JGLxOGgbEw4wwKihfCEMchkkLWHmfcc+gOwJro4izfGYTL8EzS/5RJPAkzaE3Dhiy206RbYXAB8tVvrBVjTb6c0jJqs4+Seqqsj4ijxZm8MOBDK0LFgACy89Nibjl251U4HO5mzrEYYveFMOjqmldmJW5vbUeZ5mq7iNHyjLX+zyWeXEXaVlB0eK12a1rbAAb1C7r0UbBkMP7jVe/inyilzg8yESFsfHj08ullVFKHfUD4ZIN7ra/amOjBsWs8jNjtt38frRRRRRVoEUiZlwXfFS4/McS2Kw8AaWGDw7JCB5iSqE+KyqLAkXPM091wliDKVYAqwIIPIg7EVSiy7gziddOMxwQsuPzGOCBTsWFhGGPOyhdTH9kirqXEzLm+LwuFIQvl8ckereKOZXeNTpH3QQVvYb6RsaccBlsUESRRIsccYsqqLBfb13O/W5pe4S4DjwOIxeI1l3xMhI2sI4rlljFyeRJ37BdhaqpWrLhPG4qXCI2MiEOIu6uq/d8rFQy7nZgAefXtariiiiVLOuMM/mw0kpkhZ4lNw0ZGq1gQdLEagBsSDe4by23pTh4zfEX+zxYhtyCfBawI722+tP/ABnw22KxeGLPbDqGaVLffK2KLe/IltwRuAa7pUHsOVq89qomtkcXCzfit0ctAAJPySLFySBpYCEUi92VdSi9hpubAm1z2B9Kh474fYjEqfHxXhhzqdYk1ksTfdmK7DkAB0rQ8uw9/bmb/lXzNJRrCg7KNx0ufyva319aGNu0bhhR0hcaWWyfBrCkW8XFE873Tfv+D+NUGZfDbDr5Y5Zg/dgpXp2Ud+9azxJxNBl8JYnXI6HSBawB23vsBf0JPK3OsIznjqWWS6AKACB1J7mtMI1Lzh6WSzqFS5xlBw8hQsGt22PfcHcVBqTixLIxd9TM25NianZVlCyRO76hZ1UW2tsWP5W/Outv2ttxWfbZoKqilKkMpII5EcxTvJxicV/RQYgS4eVlYjbyl4tJ2tzAI+RrlkuQYVmXyFrFTdieXXqAfa1VnHuSiLMTHEthIEZVuBYttz2AFwT86R2rJXbeuVC0tXoeXEQ46FYZAJIp4vP2IIFrHvfcHpsRXmTijIWwOMmwz7mJyAf1lO6t81Kn51vHC2VtHFAkoN0iQbHYaUAsCOfLmL3pzweQYWWX7S2HjaayjxHQM2wsLauW3asuhlJe5pROFBeRFwrncIxH7J/ur0H8GMBLLg4nnRlEZIUsLa0Bsv0sV36J61qoFfbV0JYmy1u6G0tFFFFNURShx9lcs0uXmNGcR4yN3IF9Kgi5PpTfRVOFikyKQxu3BIPxAWeTGYRRhZp8NC3jyCMA6pBcIu5tta59Hrnxyk+Ly+CWPDSh48RHK0JA8TShdeQvcm4O3Q090UBZd55T26nbspo7vqkLhjC4p83mxc+HaCObDAICblbOoCvblIQpbT0Bpp4lm0YZj9mOLHlDQgBiyki+zAhrc7elWlFEG0KS3zb3hxHFYz0+aQeA8qcY7E4lMK+Cw7xxosTgIWcbltI+7bf/AIven6iio1u0UhmlMrtx/KRRRRRJSK6cZKyxuyJ4jqrFUuF1sBcLc7C52ue9d1Vua8SYXCkDEYiGEsCwEkioSBztqO/yqKJaxXFWY/ZXxBwsOERASFnkaaV2vpVRHEFALsQoGsklhtvVnwDm+NxOE147D/Z5w7C1tIZeYIUsWXnax7X60rcafEGALBicM2Jk8CZNWiCUwOjsEYEuojL2PkYG99gdzVhP8TMRrtHk+Ysm3maLQb37b2HqT9KG1afaK6cJMXjVmRo2ZQSjWLKSNwdJIJHLYkV2O4AuaJUqzH+eS3bYfS/8fyqoK2fc37b1beIN3uN79e/8iqcyXNhXndWQXbk9i5z44LG63sTpAtz35/K1VBDOLX6/SrFUGona3f8An99UuY8f4LBiwIka17qRYX22PLrzHOkNY6Y0VoDxGMBLue5AGv4gLi/v19fes3zrK4cPJpVGJte5YW35d9qfsd8cMKb2wbOf1mNh9L3qpzPj7LcSgvDJG1t7qCL+hDE/UCuhDFNEMgkIDK15yk3F50zqVKKLnYgb+3y26VAXMLQGO51FyT2tYDt6fuq0zzL0K+LBZ0Jtsb2Nuo59Ko3wbBA5sATbnv8A9q6MYYWpTyQcJm4BzBhPpLAJYlizWsO+5/dVZxPj2xc74km8ZcRrvchVHl2O/wB0X9z61BmjCRkeVtZUhrbiwJIF+XMX9hWi8C/DtMyy9dT6CJy5YC7FdJVkBvYE2jNyDbtS3bY39r44QZIopr+EcqNANU8klo40UFQsYVS3lG1yVZnFydwFNhWr4GwFl5WrIcu+EjYeYyYLGyYduWmSNZFPoSCAR7gmtYyeFlQB2DMFUMQLAtbe3YXvYVn09GXc3g+x91HcKwooorqJaKKKKiiKrZZsVrYLFCVB8paZlJFgdwImtuSOfS/WrKiqRA10Stw9xTiMYspSCFfBmeE6p33ZLXItByN65Z7xTPhBhtcMbNiJxDYSmyFmIU38O7CwudgRe1V/ws/q8d/t8/7krj8T2scvNibY+E2FrnnsLkC/zpVnZdrf2bP8js9uPfw9U8CqDLeJnlzDEYMxKow6oxcOTqDgMPLoFue+9T/6Vf8A/Gn/AP1//ZSpwxKWzzMSVZCY8P5WtceRf1SR+dG52RSRFEC15d0H1Cs8p4qxGJnxMKQRA4aQIxadhqvexAEJt92rnCYnEGTTLFGqlSQ6SM+4IFiGjW1wxINz900m8G4zw8wzXySPfEL9xb2+/wA9xTxg8d4hb9HIlrffW1735bm9rfmKphsZKLUMDHU1uKHj1A81KooopixoqJj8ogn0GaKOXw21JrQNpbuLjY1LoqKLMPi7xNBPhfsEMyPiZsVDCYw3nQiQNcjmBdVF/UVpwFL0/AeEfMVzFkJnRNI38lxsHI/XVbqD+VwCGKqURVPxBExClex2vbfariqfiPGpEgaRlRN7szBVHIC5OwuTas+qAMRBRsNHCVnzmRVKGMlgfvXFgt9/nyrtwmLtqZu1cEx0cjABg6t1BuLelvarDMsvEaG3QA9/l79q8zTn94HhdAlrcEcpBz3K8Rmk6xQyNHCrMkgB2B6XtzvYix5W7kCrnDfDrDYWIoTra3mJubkjptcfWrbJpVXVe2pWub7Wv699gfS9ZDxV8WcTNI3gFY4rlUJGp2A21b8r+23c71uhY+aPaz89UuR1HPChcd5HFEQY9Cne41G//MaS6k5jmTzyF3Iue17fmTUZRc2G5ruQMcxgDjZWN5BOF2YacowINt/59KlZliWPlPIEEH0Iv7da+JksxQv4Z0rzJ2/fzqdlWCkVgCNPiKybi5A539On51HOb+5W0HhVEsxYKD+EH8zennIOPDl+CiREDsdTEFtNizuL7DfyonbnSCK7puS/T6AD996qWJsgDXcKmuIsrZMp+NmGlZY8THJELgCZCCF9Su5t7X9q2HIpAyEq2sG1jtv1vcbEEW3Gxrx/lyhmKkX1I49dQUstu3mVflcda9DfADMnlyxg5uIpTGvfTpVx/wBdh6ClN07WSBzVC6xlabRRRWtAiiiiooivhNq+18IqKJG+FMymPG2YH/LpjsQdiFsfY96PifMofLrsB/l0J3IGwO536DvTwsYHIAfKhoweYB+VL2d3atf+QO27Wvb2pcgaROHplOf5iAwuY4Lbjoig/TrT1XwRjnYfSiIukqOTYHCuRXzB+izzgvOII8xzQPLGhadSup1W4GsG1zvY2v2uKdY+IMO0iRpNG7uSFVXVjspY7A3sAp39u9TfBX9UfQULGo5AD5VTWkCkUsrJHbqPA6+ArwXOiiijWdFdeInWNGd2CooLMxNgqgXJJPIAb3rsrox8atE6vYqyMGB5EEEH8qiiUMdnmNxk8By0J9ljlBmnkNknUeVkj2LMtifOABqAsTY3dqwB4MXhcgwLRZhNGcRLGiRr4cKIshdj5gA5sdy5a29ankOa5ZhFMUePidmbU3i40SuWIA5u5tsBsKEFWmys2+PbSf0WFjVm1Tx6go1eUBjuLHbVp+dq0mqbMXV2IYXANh22G/7zSp5OzbYVtFnKw/4KxYk4oaopDhrMdWgiNXtsb2C35cvmD01DiPOBrWIWuGGrr6VbzzmOK4NgN/QVluaYqZsWoiFwxJLaS24326dRz71x53byQBV8rVFR5PHCccDlRmjlRX0lwy8r2JUi/Pfc359be2VZ/wDCKaGx8RbBQoABZ3ZQA1hyAJ33PWtX4fx0ihUcaJB3AUBbbC197H636VZZ0yMux1d2t17+vvS4pTEwlhz/ACjeNz6cMLEcRwQsMSCFtc0hAbUm6KedjfSp9hfe1678Nl+Hw40nQrdGIBv335j60y5/m6wht7WBrJs2zcyn5k1p0/a6gd44Rv2RBPuZZgGgIWRbADcDy2v1Fqh5XiVQEyABY22sCAF69eV7UmZdIhWQObEjyn1+XsPrTpgY1MTOSdJjbUOlwLH66aZJCIhtSg8OykPBQ630/rFVHzdRU3P8vZCr28jXsfUsXsexsw/kVy4Sh1Ykd1VnHuq3H51N44y6WGYhz5HI079UUKT9W/Otxf8A7gxIAHZkpfwt9Vx+EE/l/fb616S+A2TNh8pDuLGeRpR+xpVF+oW/zrMOEeEsNicuBUt400ipIxt5EVwxAA/CQoN+d+1eg8hVFiEcY0pGAijsqiwHyAFU3UNdIWDlAW0LVlRRRWlAiiiiooiiiujHYxYYnlc2SNWdj2Ci5/IVFYF4CSuKONHw+aYVBcYYMYpm/D4kgBUH1RSj+zmnys0z7LDicpeN4Z/tTscSf0Em0xOore3IKfCB7AU0fD/iD7bl8UpN3A8OTvrXYk/tCzf71KY7vUVuniHZNc0cYPn1B98qk4px0y5zgoFmlSKdW8RFcgEjVuOq8hy7V38a4fFYLDti8JiZT4Vi8UpEqMl7H7w1Ai99m5A8jVdxpLpz7LiFZiFfyra5+9yuQPzqx4lz9cTKuVusmGbEru8gXdL3KppZgXbSV3sB6mwI/wDZPAP+ogCqs+lm/kmDCS/bsHDJd4vFSOTyMQy3sxAPY7r7GqPjnCvhcvnnixGIEiBSpMzMN3UcjsdiabsLhlijWNBpRFCqOygWA+gpa+KP+acT+yv/AMi0bh3SVkgdczWjgkY91z4bywz4PDyvPiS8kMbsRMwGplBOw2G5pgwOF8KNU1M+kWLObsx6knuTvVbwX/m3Cf7PD/0LVzRNGEuZxLyOllFJXFPC08s7zyZnPhsEI7vHGRGV0jzHWBspFyb3O9r2tZ1qvzDJI8Qyma7ohuIz/VlhuGYfjI6BrgHe1wCLKQs/+GXCGXz4eSY5egTxXWBp1MhkgH3HtKTpvc8gBttU7hrI8tx4dJ8uwsOLwr6JoVjUBTzVgVA1xutiCR3HvoVQIsihXFPilS00iLG7AnzKpuLi9iel7XsAOVSlamRRBFCqAqqAAALAAbAADkKWpMQF1Fm6tcdbknf2500UlcRZdaRmCm5uCRvsdxt7n8q5n6luDA4J0IDjRVRxfxth4MOFL2J3Pcb8rDc3HQUn4H4p4IKXIkDgi113I5dL9h1qRxj8IlnhWfC6UxDv5kZ7JICCx06uTbX6C1+Vqyn/AMMYvxHj+zy6420sNB8rE2APTckW70MEUUkdvOfgqeCHd1MGcfEyeTEpJFdEjbUFJ3YXuQeltrVpknFCaS4ICMqte+3K+316Vi3/AIRxl1H2eU61DLZb3Um19uW/en5+F8QcsjV1KyKrBgxvsCbC9+drC1Bqo4AGhpA6YT4dxJ3JZ4y4lSbyRm/c2/nelEm9duKwzxsVdSrdjtXVXUhjbG0BqyyPLjlCtblTGOI2OFZAoGxFxtzAHt3pcrtaXyBR8/f+6iewOq1GOq0xcDqn2sK1vNGAv7RA5epBIpm+LyoY4WA8wkcA+hAJB+ai3zpW4OQHELqFyJMPpP6tjqPyAWpnxPxjNixGTdUW/wA25/uH51gc0u1TfIJmBHa6OAs3limZFPkKkkEmwtvcAV6Y4MBOCjc76xrB7g/dPzAB+dYl8DOB48bJPNiIi8KAIvmKqZDZiCFIJsuk9vN16eiFUAAAWA2AFaxCBKZEvd3aX2iiinoEUUUVFEVR8Q/ppIML0kbxZf8AVREMR/vSGJbdQWq8qKmWRiZpgv6RlCFtTHyg3AsTYC9zsOp71RFo43Bpv8tSbVnHCv8A5fnWJwJ2hxI8eAdAdyQPlrH/ALYrSKq8w4aw08qTSxhpI7aH1MCtjcW0kW3oXNuiE2GUMDmu4I+fQpP4t/8AUGW/sv8A/wBVe8e8J/bsOPDOnEQnXA4NiGFja/QGw36EKelWeM4Zw0syzvHqlS2l9bgrbtZtuvLvVpVBnN9UbtRXZlnLR9T/AGlbgPjAY2EpJ5MVD5ZoyLG421AdieY6G47X+fFE/wDlOK/ZT/5EqxzDhDCTzCZ4R4o/0is0bdtzGwJ223rvxXDuHlh8B4wYiblLkBjzu1j5jcA733FSnbSCoJIhK2RoIFg1/RtdHBf+bcJ/s8P/AELVzUbL8vSCMRxjSi7KtyQB2Gomw9Kk0YFBZ5HBziR1RVZxBm7YWHxRBJOqka1isXVN7sFJ89tvKN7G/SrOqfF43FpjIkWBZMI6kNIr/pI5NyCytYGMgW8tzc/W0C6eIszLZXPiMPIVP2Z5opAN9kMimzDrYcx1rhwXxEMVhIDJJE2JaCOWREIuA4uCVBJUH+bcqWviu+WyYeYYjEqMRDDKEiXElWLlCUDRq3m8xUi4/KoXA3EeV4TBQPBh5HxBgiWVoMFKzs+ldQL6LHzC9tVrihtWtTpe4qzWPDK00xIiSNmcixOxFltfctcgfTarzC4jxEVwGXUoazqVYXF7EHdSOoNR5sojkL+IokWQWKsLrYixFjzuKXMwvbtVg0skwXxBdfDxuL2ikLeDCtlEcbHykm13kOkegX3Nlnij4zNiG/RK0aD7oDWa9vvHmjH3XlcVMwvwh8bH4pMRO8eEwsnhx+YM7KVEiIpa4UKjJc2O/TnadmXwby6FDI0+JC9tUZt630b/AErA4QRkiQ35JwLjW0JWyj4nMm8xDM2nVIkYEpCm4Ui4TRa6ixFrm4N7035FxSmJDKHjYWuVMmgnqQAe4v8AnWfZtw1l6i8WP7+V01n6xn+FKcsYBsCGHcXt/wAwBojpYZxbbHsfsp2rmcrcM64cy/FIWlWKF7X1hwhHvby299vzrI+J8njws/hxTx4hbA6kN9J/VY8iw/skjfpyqporTp9O6HBdYS5JA/oiiiu8RDwixvfWANtiACW37i6betaiaS1ecKqVBk6KSxP/ACL87u/0NVGcZgZ53kbqbfIbfwrQfhFlXitqZdUSOGcW2JUalHryufS3esyJvv3rNFRlcfBNee6AtS+HXxbfBwxYJMNGRqPn1NqYsxJLWG5A2v2ArauFeKzjA14jGVIF73BNr7XAO1efuAOD/FKTyGyX5WubDcaexPK55C57Vu2SDzqQAukGwHLtf1NjzpEuoLZQGnHVVQqjymyiuuGXUL12VvBsWEtFFFFWoiiiqjFSCfEHDX8kcaySgG2rWWCIbfh/RuWHXyjkSDRKJrbRiuLsFE2l8VArXsQZF2PrvsferHC4xJVDxuroeTKwZT8xtQ2DQp4ZRSlraNI027W5W9KRMbkv9E46GfC3XC4mVIZ4R9xWc2R1HQX+nIbNYCSQnsjjk7oJB6Xwf68k4zcQ4ZHMbYiFXXmpkUMPcE3FcsPnuHkcIk8TO17KJFLGwubAG5sN6VMD/wCpJ/8AYl/60p2aMEgkAlTcX6GxFx8iR86jSSqljYyucgH4+y50UUUazooooqKIpOzjib7Rj1yvDllkW0mKexXRCNLaVPV5NSLqH3Qzb35ONdCYGMSNKEUSOqqzgDUVW5UE8yBqP1qios7+JXEOEhlbBq8WGnxiAYjEFLssG6/hUs8rLqVV6C5uNr2OR8YRQ4rC5fHh5Y8LLAVw0sitGXeIXZdMgDadGkhiASTyIINN39Dw+P8AaPDQz6AniEXYKCSACeQux5c+vIVzxOXRyPG7orNExaNiLlWIKkjtsSKqlak18Jr7XViXshPpVk0LVJD464ZTGYXyu8c6EFJVYhtTHcEgjUtunSwtyrOJvgzmUkJLYtXteyGSRgbep2BPLl861HNcYCxANrNf0va1T8TnMcMWxDMo67C/f+d689FqzvdnA9OVsMZ2jHKwHG/B/HwQtLMI0VRewbUT2+6LD5mpHB3Di4XXisbpWNFGgeIrCQm5uNBN7AdO552rYZ+KFmjdJQiW+9upUjc/i62HKxrIOKeKIcTrjQpGB5S5Ubr00gKWJ3YchYE251rGokm7oyDyaStm3nBShxHj45sS7xRiNDyUbcutul+1VtScPgTLOsURDF3CIT5QSTYc+VaLi/h3hMLDeSQyPpF97ea1zYDluQK3STxwANP3QsjdIcLMkUkgAEkm1huf+9duLg0OUve1r+9hfb0O3yrunkjWVWivZWBAPoQfzqP4535EsbkkX359aeCTlLIAwtGi4qjy7LTh4GHjTKDzuRrHmJtsOwHtSTl3hIpLr4jsLBeQXsSetVlyT3Jq9yXhgym7tYD8KkFvnv5enMVn2Niadx5TGkuOAnTgrHuyhCDZPLYAAKvQ3/F7VqWVZkscbam5X6gAdRyO/X8ut6zyPFphVVbqNrquwFhzJ9OnvUiDOEllVImDyn0/Ri29yepHW3LlXHkc7dvAwjLLK1rhjF+IjkX06tieptc/wq6qg4UnAQxdV81zzN9txV/XX0Tt0DSlPFOpFFFFa0CKR5c0+xZ4wlOmLHRRhHPISR3ULfpfUfmy96eKrs+4fgxsJinQOvMdCp7qRuD/ADyoXAnhPhe1pIfwRR/PVWNU3EEYmMMA3Yyxyn+ykTiQk+hZVT3f0NRsBwtNCAiY/EmMbAOsLsB21vGT9at8BliQ306mZranY6nYjlcnoN7AWAvsBUyVXdYbBvw/P/Ulx4JJeI51kVXAwaGxF99af306YXKYYm1RxqjEWuottz/hUCHhhFxz40SP4jx+GV8ujQCCLeXVe6je9XVU1tXaOaXdtDTigEUUUUazIoooqKIoooqKIoooqKIqNmN/CewLGxNgLk9du5qTRQubuBCgXmXi34gSS4h3wqnwo9mdr8z5Qelt9hffal6fj3FPJrd73ABXfTYel7Annf1NPHxcyuHCRPBBGsaiVCdK21EgtZj1IBU8zzrKUwzFWcKSq21HoL3tf6Vi08URabbVGs8/lrQ97xVFScwzZ5W3ZtPQX9r8vaoVFFbmtDRQWckk2Vc8G5tHhcdBPKuqNGuwtq5gi9utiQflVnxlx0cZJdBoQEm3K/XcfwpToC3pboWOeHnkI2vc0UF8r6BRRTktc9Wnkd+9XGF4sljTStvcjr/PSqSvqr62oHMa79wtGHkcK2hxE2LkWNmYhmGo2vYdzb8I7cq1DhjJo4AI1kUH1O4B5Dc72IvsPqd6zPKWVlZT5BcAlbltwQNr3YncD35WrU+FslYRh5CVPPSTdj+0beXn90Dqb1yP1B21tcDwWhi0DhiHwWubsSCCduWx6c9xzptRweVI+AxhQBbjbkNgQOnLareLMztY0nR65kbdrkt7M4THRVZDnA/Fv6/ztUxcch/EK7LJ438FKorvpaznjE4XGwYaSE2xDBY5dY03uAQRpuGBK7f2hv2ZaS/ixk5my8yptLhmEykcwF+99AdX+4KN9gWE/TNY6QNfwcf1805OTY23Ntrm2/0NqXeGuMfteIxGHaEwyYcgMGcMTckXFhuu3P8AtL3qx4bzgYvCQ4gW/SICfRuTD5MCPlWcNjHw+bYbMSbQ5gzxHawEdwkRP7SiKT/iqnOqiE2CAO3scMjj1HT4ArWqrskzVsQjPo0IHdUOrVrCsU1DYWUkbdxvXHiTGtFhnMf9a9o4v9ZIRGh9gWDH0BqXgMGsMSRJ92NFRfZRYfuo+qzUAyz1/D9FX5txPFh8ThsO/wB7Esyqb/dsNr/tMVUep9KuKy/jjKGxeFnzCO/iQSgwEcxDASrEe7mSW/UKlPvDecrjMJDiF/0iAkdm5MPkwI+VA11kgp80AbG17fQ+vP29lW8RcYHCYnD4fwfEOJOmNhIFF7gHVddvvDcXrjnPGL4IB8ThXWEkAyROsoUnYah5WA9bfnYVRfEP/O2Uf61v+qOmXjl1OAnjI1PLG0caAXZ5GFkCjmSGsfQAnkKqz3s8JojjAitv7uefEhXWExSSxrIjBkdQysORBFwfpXbVTwnlLYXBQQObtHGA3UauZA9ASR8qtqYOFheAHEN4RRRULM8yES92PIfxNDJI2Npc40AqAJNBTGcAXJsKp8dn4APh7+p/gKWkxrSuZXN+YTnst+3Le30qQkg0kmuDN+pufiPH8/ZahBt5ykvjaeMtfEqHRiNbMurS2wU+mxIuOntao+CyeJkcHQkZUqVVQA4Y+UlRsem/7q7eKM0AYgrrLFVVLbu9tIX3N1+V+xpYzXNJMKhUSBpMQSuq9wp5Oy3G0aXZF9mO16REx72gA5P5a2upuSkPO8CsM8iI2tFY6W7i9unUWIv6VHkwjrbUrLcA7gjY9d+lSsNIhlaUgaE3Vdt7WCD16E99Jr5mGcyTMSzE+YkX3Ir0jS7A+JXLpvJXzDYdEceODbfyg2PLY+3+NS8yzKMkGJQrDbUqhQw6Ej9b1Fr9d6hT5gXUBt9IABvv8+/+AqMq9DYX69vpVbLNu+yIuDcNRKN+YPqP8RXGr/h3J8PiSYJHMM7bxPcGNr8lI6E9CDv72FQs/wCHJ8FL4c6FT+E81Yd1PX25jqBVtkaXbOqW5p5VbQBXbFhHY2Ck06ZNwNqu0wstthe25sdt7tt0996GWdkQtxRMic5cOC8CBZ1XUed22Oxt5R036+larl0AK7+VuwFrmlnJ8uig/qy/UWY7W+fJfemDD4pD6Hsf8fnXnNZIZHWFp20KKu8PALi9r/Sp3hgdtqoo803sSbdwN+X5fnUvC4gWsuwv7+t9zcn1O9c8ja3IQFWTGvgPvUdp7eb+Nfftfr+6gDx1SjyneuE0IdSrC6sCCDyIOxH0rnRXvEpZJwvjHw0eNynURKJhFAeuiY6WYfspeX502fEbhxZsqeONbGBRJEB08Mch/uagPlU5uEUOajH7XEJjt113sG/4CV+lMBF6U1mCCuhLqR2jZGc4J9ev8fMpK4Wzz+kvsb3v4EXiy/686oF/ITtb1Q0w8TY1o8ORGbTSlYYvR5DpDeyi7n0Q1E4M4STL4pI1sdczvfspNkX5KB8yal4jLpJMZFI2jwYVcqLnUZWAXURa2ya1Av8AjJ9KsA7c8pcjozLbf2jj+a+PyXXBwjhliEQVtAUJYyyWK2tYjVblSn8NJThMVi8sc/1TmWG/WNrfwMZt3LVotKPEHCU0mY4fHYdo0eJdLhy36Rd9vKptszC+/MbbVHNqiFcMu4OjkOCOviOP6VN8SYlfNMpVgGUysCDuCNUddvHnDZwpizHBIFkw28iKLB4vxXA7Am/9kk/hFWfFHCs+KxmDxCGJVwratLM13JKkjZdvu2B358ulN1rixodlkpn+R2bY9pugbHqTj4KBkOdx4zDpPEbq4vbqp6qfUHarCknA8GYnAYl3wEkX2eU6nw82oKrd0ZAbduXKwN7C11j8zkjTS5TxW38gNlX3JuTz3sPaqkmETC5/RZ5Im7v9ZsH4j1Xbm+caLoh8/wC6lDiPMWSNiN32UG/4mIH8amnn6n+f76oOKCTE4HMMh525Mp9K8vPqX6iQbuL46LTFGGq1gNrDoNvpUlk8pueW9qg4WTe3WueY4khdK82IAF+v93U+xrNGRWU54ylTiQ+JIrbqQpWNh+AAfpZd+ZCkqv8Aaf2tnvEc+rXKLKoXwoF7RA6CQO5s63PQNzuCHnNC8qBEa32hvCVuq4dN3cft7tf1T0pXxOULiMXBGQQjhpdKmxWBRoiUfq3AZv8A3K7OkcG5d0v4D8r4+KXKbbQ/Pz84UbLcvw0cBcuWOknQ4tZlFmYKOYubXPLlzNJzXZj3O+1avmHDmEEOj9KiXDHSQSbb7l76hfex2vvSzNkuXozADFNpF9ynptsPXvWyDUtycm0h8RdQFJOK77b2rkIeh6i4/n5GmWT7KBaOArfbU8hJ+lj2qnzOO1rLt9645AH/ABB+tbGy7jVUluh2iyuWGw4fTHI2gH7jk7KezX5Ke/Q+l61jhCE4mE4XFsZnga6OTdhYcgedxfre4JB2rJEUsC4W42AHM/SpWCzfEwWCO0fmDar7gjbe/S3SkTxGQUCiFNNrReIMGuBALLdCQFcDbv62Yb+U+vyrZ+MYdNlbl1UXr4+ZR4lSzsJPGYJPGGuUcAaZYgd7eXzAd9qRMdhmgkaN10sPKRf8we3WskOna/D+QmGQhNEnFseoMSwI5beb6A2HzPWpOD4phPLY/wBrb1PM86RUJvt/h+ddniWI5N8/X06VsOlZVJO8nK02HjKEadwACbEuPX53/fU/DcSo9wNgTz3tbmLW6VlyrG7LqI6jlawtt71ymup8jG3cX5ct+9ZXaKMog5a/JnqC29wOxrobiVL7MD86ySPOZVbTcN8rfuqwh4nVFC+CjW6ltzS/+ODfNZ3HK9b0UUV20CKKKKiiKKKKiiKKKKiiKKKKii68ROEUsxsFFzWZY/GzyYl21OEJHLw7DkLDVuAPbofnpuI+6fl++olc3WwOmIF0PS/qnxPDbws3jlnK7+NcczeIXNr2Fjy6fOvuawExMCSxCAkm17i3awvt0rSK+Scq5/8Ax5sd75fdOE1dFniHVpI7A/WqHiKZiSVPnkIw0G/4nNpH/wB3cD0Rv1q2BOntUeT70fuf3VcX6dsde75fdG/U7hwswbBhle1tB04eO3SJRaQi3ez9vurStkk4mxuKxN10rphj0nYADfT6eUfU1vkX3V+dQ8ByPv8AwrTHotrXDdz5ffySzNZGFkGZy3uxsAAefI8rE78v591l8RZiCosV+9fsLjuO3XrXoySor9adHpdoq/l91Rm8l58jhR99jbcdj35fI9q65oAyuFsWRSQQQCVve35W+VeiR09q4pzPtTOwPir7byXmXUBoe6rY2LbbnsQeov8AxqLmGNS+zF/XYb+/b27V6ff7vzrpp7YhdlA+boAvNvCynxDINIEancsAB6n0/vrjm2PWeZpJNhYAC4vYCw+tuvcdLV6fH9U3yqP0qbLcXIN1Cl5XxGIXkp27k/w/jX0zIR0BHtvXqQUU3aEG8rywmINxbTbsbVz+0KFOklT6NtXqM1yWoWhQOXlWUaduR5nff29PausW7ivV78641YQnlf/Z"/>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Book Antiqua"/>
              <a:ea typeface="Book Antiqua"/>
              <a:cs typeface="Book Antiqua"/>
              <a:sym typeface="Book Antiqua"/>
            </a:endParaRPr>
          </a:p>
        </p:txBody>
      </p:sp>
      <p:sp>
        <p:nvSpPr>
          <p:cNvPr id="305" name="Google Shape;305;p21" descr="data:image/jpeg;base64,/9j/4AAQSkZJRgABAQAAAQABAAD/2wCEAAkGBhMREBUTExQVFBQVFxgYGBgYFhwXGRkZHRweGB0fICEYHCceGRojHhgYIC8gIycpLC0sGh4xNTAqNSgrLCoBCQoKDgwOGg8PGiwkHyU0LDUyLCwsLCwsLCwsLCwtLCwsLCwsKSwsLDQtLCwsKSwsLCwsLCwsLCwsLCwsLCwsLP/AABEIAMkA+wMBIgACEQEDEQH/xAAcAAACAwADAQAAAAAAAAAAAAAABgQFBwIDCAH/xABJEAACAQIEBAQDBAYFCgYDAAABAgMAEQQFEiEGMUFREyJhcQeBkRQyQqEjUnKxwfAVM2LR4SQ1Q3N0gpKisvEWJTaDs9NUo8L/xAAaAQACAwEBAAAAAAAAAAAAAAACAwABBAUG/8QAMREAAQQBAwEGBQQCAwAAAAAAAQACAxEhBBIxQRMiUWFxgZGhweHwBTKx0RQjFVLx/9oADAMBAAIRAxEAPwDcaKKVeIeM5IcUuEwuFbFT+H4jAOI1RL2G5B3+nMc71RIHKZHG6Q03+v5TVRVfkOZPiIFkkhfDuSwaNzcqQSOdhcG1wbcjVhVg2gc0tNFFFFFRUiiiiooiiiiooiiiiooiiiiooiiiiooiiiiooiiiiooioMmbxh/DU6n6gcl9z0PpzqDxLmJRfDUkEi5I5gdAO1/550nYHxdMqRRyBlkAW4sHXSGLAnoL225m/auXqdcWP7OMWRyntisWVoAxlza+/b/vXGXGhF1s4Ve5ItWcY7iiTCuEjRmxEh0LqF11XHMC1xvctsBba9jZfbCJCFiMjsXcnTq1XZvM7WvZQdybWAFI/wAt1Am7PRW2KyVq8/F8QAKea/Xe37r10Dicm/Ifl/Gsd4pzifCkMpDwja1uo3vt06fKqOL4nvos6ktvvsKq9XM3cx2PJA5oaVvkfE0bHSd/X/ua7X4kiXmefI9DXntfiQxuNGjbnqJ3vfl1vy6czVxkfH7zhYjHrdQWLDYAbk3J2FrDeiMWoaLclEnotrzviSPDYZ59nIXyID5pHOyoALm5aw9Nz0qB8L5sS+HxD4o6pmxLE2+6P0cXlUdFXdbf2T3vS1l+WiZllxQCrFIGi0vcbqPOQNibs4F+Q363rR8jjQReRgxZizEC12bflvYWsBudgNzTtFKHuIxYVlWNFFFdRUikfiPJcdDmH27ApFKXhEUkcjaeR1Ajcdl69D3p4pa4jxOZxzA4OKCaIoLiRirK9zc8wCttP0PKgeMLRpnEPxXvwqx+LHxeTYuYK0E0STRuoY3SRBvYixHMH05dL1Wy5lLqyH9LJ+lT9J52/Sfo4j5t/PuTzvzNWuUcFzJleJw8jocRivGkcj7gkkFgL25bC+3U1VZbwlmLSZe84hRMEVQRq120BQpctyJOlfKKUd2Pzqt7DCN1EUCfm0gV7rvziKfEZ22EXEywwvhUkkCMQSA1rITshJIuwHIEVYfCjHSSZf8ApHaQxzSIGYktpBBFydzzNTE4flGcnGeXwThfC5+bXrDcu1hzo+HvD8uCwrRTBQxmkcaTqFmtb91EAd1+qVLIww7RXDfjm/omeiiinLmooooqKIqi4x4tTLYBPJDNKmsKfCUMVvyJ1MNr2HuRV7UXMswjgiaWWRYkUXLsQAPr+7rUUSPhfifNLjoYVwMsUJQyTvKVDRRkHQ7BWIiF1JIcgldwO8nJ+IJZM0Z38RMPiIxHh4Srl3EZZmxDL/oIzq0AsAWunKo/A2fPjPtgEcVoWB1yRtE2IkYa45ZFI8i6QnQ7WICABaQsgzbMXkxk5fE4vC6w7SYdEh+0MpAEaSP+lEQPlCRAk3Isuo3C0S36iurDTa0VtLLqUHSwswuL2I6EciK7aNCiuJkHcfWoWZY7T5RsT17f40v4rMWF1s1jfcctv3Vh1GtbCa5TGRlyt5+JI1JF12Nue/0AqG3F6bedRc2GxuT2FzuflSni4llB1m4sb37UvSYePDM6rqBVQWckeRTvoUncbbn2sTtvyW/qE0l5r2W0aZids34iRGu5Bbb1P7tvYb1VnPsQxLrGUS2zOQgI6+VvNb5c/lSVhOJEiYzOw25frAdLG1xe55b7361T598S3mvo8qKbAX8x/ntf3PSmRQvc4kgnz6LPM2qATjieMMwDkJicIvo5YW+Wg3+VutWWW8RY2Tyyrl+KHI6ZbN6izrv8ieVYPjs0eUm7Na/K5/vowObSRNdWI+Z/vrpjTHasx8lu/FXwuOYJqhnkwzWv4DjVDflsVAIBt/a6bCsV4n4QxWXyCPEx6b30OPMjjurDY9NuYvuBWg8B/FQq+mZwO976ffc8+VaBmrYbFyPl2JAaHExjEYdgbHmQ4Qnk6Hzi34XIsQDemOdFgjCgO7leZVG++1aJwJj8LH5UkVZGtcuCu/YBjb6En8qr/iB8MJ8rOu/jYZjZZALFSeSuOh25jY+h2pKp8sbZ2VeFOFvmLxBA8y6luCdw3I7nSan8N8UGKWygWJ8yi/U8xf12sayHhTjR4mSGdi0BYbsblBt3/D6dOla1leDFxaxsefcHfmOdcKWI6U+fQhW42tUhlDKGHIgEfOudRMqhKwoG52+lySB9DUuvQsJc0EqkUm5t8UsNhpmhkixWpXKXEQ0s39klhqpypG+Jf9dln+3RfvFR5IFhatK1j5NrxfvSacizlcXAsyLIisSLSLpbY23Fz2qwpM+JGLxOGgbEw4wwKihfCEMchkkLWHmfcc+gOwJro4izfGYTL8EzS/5RJPAkzaE3Dhiy206RbYXAB8tVvrBVjTb6c0jJqs4+Seqqsj4ijxZm8MOBDK0LFgACy89Nibjl251U4HO5mzrEYYveFMOjqmldmJW5vbUeZ5mq7iNHyjLX+zyWeXEXaVlB0eK12a1rbAAb1C7r0UbBkMP7jVe/inyilzg8yESFsfHj08ullVFKHfUD4ZIN7ra/amOjBsWs8jNjtt38frRRRRRVoEUiZlwXfFS4/McS2Kw8AaWGDw7JCB5iSqE+KyqLAkXPM091wliDKVYAqwIIPIg7EVSiy7gziddOMxwQsuPzGOCBTsWFhGGPOyhdTH9kirqXEzLm+LwuFIQvl8ckereKOZXeNTpH3QQVvYb6RsaccBlsUESRRIsccYsqqLBfb13O/W5pe4S4DjwOIxeI1l3xMhI2sI4rlljFyeRJ37BdhaqpWrLhPG4qXCI2MiEOIu6uq/d8rFQy7nZgAefXtariiiiVLOuMM/mw0kpkhZ4lNw0ZGq1gQdLEagBsSDe4by23pTh4zfEX+zxYhtyCfBawI722+tP/ABnw22KxeGLPbDqGaVLffK2KLe/IltwRuAa7pUHsOVq89qomtkcXCzfit0ctAAJPySLFySBpYCEUi92VdSi9hpubAm1z2B9Kh474fYjEqfHxXhhzqdYk1ksTfdmK7DkAB0rQ8uw9/bmb/lXzNJRrCg7KNx0ufyva319aGNu0bhhR0hcaWWyfBrCkW8XFE873Tfv+D+NUGZfDbDr5Y5Zg/dgpXp2Ud+9azxJxNBl8JYnXI6HSBawB23vsBf0JPK3OsIznjqWWS6AKACB1J7mtMI1Lzh6WSzqFS5xlBw8hQsGt22PfcHcVBqTixLIxd9TM25NianZVlCyRO76hZ1UW2tsWP5W/Outv2ttxWfbZoKqilKkMpII5EcxTvJxicV/RQYgS4eVlYjbyl4tJ2tzAI+RrlkuQYVmXyFrFTdieXXqAfa1VnHuSiLMTHEthIEZVuBYttz2AFwT86R2rJXbeuVC0tXoeXEQ46FYZAJIp4vP2IIFrHvfcHpsRXmTijIWwOMmwz7mJyAf1lO6t81Kn51vHC2VtHFAkoN0iQbHYaUAsCOfLmL3pzweQYWWX7S2HjaayjxHQM2wsLauW3asuhlJe5pROFBeRFwrncIxH7J/ur0H8GMBLLg4nnRlEZIUsLa0Bsv0sV36J61qoFfbV0JYmy1u6G0tFFFFNURShx9lcs0uXmNGcR4yN3IF9Kgi5PpTfRVOFikyKQxu3BIPxAWeTGYRRhZp8NC3jyCMA6pBcIu5tta59Hrnxyk+Ly+CWPDSh48RHK0JA8TShdeQvcm4O3Q090UBZd55T26nbspo7vqkLhjC4p83mxc+HaCObDAICblbOoCvblIQpbT0Bpp4lm0YZj9mOLHlDQgBiyki+zAhrc7elWlFEG0KS3zb3hxHFYz0+aQeA8qcY7E4lMK+Cw7xxosTgIWcbltI+7bf/AIven6iio1u0UhmlMrtx/KRRRRRJSK6cZKyxuyJ4jqrFUuF1sBcLc7C52ue9d1Vua8SYXCkDEYiGEsCwEkioSBztqO/yqKJaxXFWY/ZXxBwsOERASFnkaaV2vpVRHEFALsQoGsklhtvVnwDm+NxOE147D/Z5w7C1tIZeYIUsWXnax7X60rcafEGALBicM2Jk8CZNWiCUwOjsEYEuojL2PkYG99gdzVhP8TMRrtHk+Ysm3maLQb37b2HqT9KG1afaK6cJMXjVmRo2ZQSjWLKSNwdJIJHLYkV2O4AuaJUqzH+eS3bYfS/8fyqoK2fc37b1beIN3uN79e/8iqcyXNhXndWQXbk9i5z44LG63sTpAtz35/K1VBDOLX6/SrFUGona3f8An99UuY8f4LBiwIka17qRYX22PLrzHOkNY6Y0VoDxGMBLue5AGv4gLi/v19fes3zrK4cPJpVGJte5YW35d9qfsd8cMKb2wbOf1mNh9L3qpzPj7LcSgvDJG1t7qCL+hDE/UCuhDFNEMgkIDK15yk3F50zqVKKLnYgb+3y26VAXMLQGO51FyT2tYDt6fuq0zzL0K+LBZ0Jtsb2Nuo59Ko3wbBA5sATbnv8A9q6MYYWpTyQcJm4BzBhPpLAJYlizWsO+5/dVZxPj2xc74km8ZcRrvchVHl2O/wB0X9z61BmjCRkeVtZUhrbiwJIF+XMX9hWi8C/DtMyy9dT6CJy5YC7FdJVkBvYE2jNyDbtS3bY39r44QZIopr+EcqNANU8klo40UFQsYVS3lG1yVZnFydwFNhWr4GwFl5WrIcu+EjYeYyYLGyYduWmSNZFPoSCAR7gmtYyeFlQB2DMFUMQLAtbe3YXvYVn09GXc3g+x91HcKwooorqJaKKKKiiKrZZsVrYLFCVB8paZlJFgdwImtuSOfS/WrKiqRA10Stw9xTiMYspSCFfBmeE6p33ZLXItByN65Z7xTPhBhtcMbNiJxDYSmyFmIU38O7CwudgRe1V/ws/q8d/t8/7krj8T2scvNibY+E2FrnnsLkC/zpVnZdrf2bP8js9uPfw9U8CqDLeJnlzDEYMxKow6oxcOTqDgMPLoFue+9T/6Vf8A/Gn/AP1//ZSpwxKWzzMSVZCY8P5WtceRf1SR+dG52RSRFEC15d0H1Cs8p4qxGJnxMKQRA4aQIxadhqvexAEJt92rnCYnEGTTLFGqlSQ6SM+4IFiGjW1wxINz900m8G4zw8wzXySPfEL9xb2+/wA9xTxg8d4hb9HIlrffW1735bm9rfmKphsZKLUMDHU1uKHj1A81KooopixoqJj8ogn0GaKOXw21JrQNpbuLjY1LoqKLMPi7xNBPhfsEMyPiZsVDCYw3nQiQNcjmBdVF/UVpwFL0/AeEfMVzFkJnRNI38lxsHI/XVbqD+VwCGKqURVPxBExClex2vbfariqfiPGpEgaRlRN7szBVHIC5OwuTas+qAMRBRsNHCVnzmRVKGMlgfvXFgt9/nyrtwmLtqZu1cEx0cjABg6t1BuLelvarDMsvEaG3QA9/l79q8zTn94HhdAlrcEcpBz3K8Rmk6xQyNHCrMkgB2B6XtzvYix5W7kCrnDfDrDYWIoTra3mJubkjptcfWrbJpVXVe2pWub7Wv699gfS9ZDxV8WcTNI3gFY4rlUJGp2A21b8r+23c71uhY+aPaz89UuR1HPChcd5HFEQY9Cne41G//MaS6k5jmTzyF3Iue17fmTUZRc2G5ruQMcxgDjZWN5BOF2YacowINt/59KlZliWPlPIEEH0Iv7da+JksxQv4Z0rzJ2/fzqdlWCkVgCNPiKybi5A539On51HOb+5W0HhVEsxYKD+EH8zennIOPDl+CiREDsdTEFtNizuL7DfyonbnSCK7puS/T6AD996qWJsgDXcKmuIsrZMp+NmGlZY8THJELgCZCCF9Su5t7X9q2HIpAyEq2sG1jtv1vcbEEW3Gxrx/lyhmKkX1I49dQUstu3mVflcda9DfADMnlyxg5uIpTGvfTpVx/wBdh6ClN07WSBzVC6xlabRRRWtAiiiiooivhNq+18IqKJG+FMymPG2YH/LpjsQdiFsfY96PifMofLrsB/l0J3IGwO536DvTwsYHIAfKhoweYB+VL2d3atf+QO27Wvb2pcgaROHplOf5iAwuY4Lbjoig/TrT1XwRjnYfSiIukqOTYHCuRXzB+izzgvOII8xzQPLGhadSup1W4GsG1zvY2v2uKdY+IMO0iRpNG7uSFVXVjspY7A3sAp39u9TfBX9UfQULGo5AD5VTWkCkUsrJHbqPA6+ArwXOiiijWdFdeInWNGd2CooLMxNgqgXJJPIAb3rsrox8atE6vYqyMGB5EEEH8qiiUMdnmNxk8By0J9ljlBmnkNknUeVkj2LMtifOABqAsTY3dqwB4MXhcgwLRZhNGcRLGiRr4cKIshdj5gA5sdy5a29ankOa5ZhFMUePidmbU3i40SuWIA5u5tsBsKEFWmys2+PbSf0WFjVm1Tx6go1eUBjuLHbVp+dq0mqbMXV2IYXANh22G/7zSp5OzbYVtFnKw/4KxYk4oaopDhrMdWgiNXtsb2C35cvmD01DiPOBrWIWuGGrr6VbzzmOK4NgN/QVluaYqZsWoiFwxJLaS24326dRz71x53byQBV8rVFR5PHCccDlRmjlRX0lwy8r2JUi/Pfc359be2VZ/wDCKaGx8RbBQoABZ3ZQA1hyAJ33PWtX4fx0ihUcaJB3AUBbbC197H636VZZ0yMux1d2t17+vvS4pTEwlhz/ACjeNz6cMLEcRwQsMSCFtc0hAbUm6KedjfSp9hfe1678Nl+Hw40nQrdGIBv335j60y5/m6wht7WBrJs2zcyn5k1p0/a6gd44Rv2RBPuZZgGgIWRbADcDy2v1Fqh5XiVQEyABY22sCAF69eV7UmZdIhWQObEjyn1+XsPrTpgY1MTOSdJjbUOlwLH66aZJCIhtSg8OykPBQ630/rFVHzdRU3P8vZCr28jXsfUsXsexsw/kVy4Sh1Ykd1VnHuq3H51N44y6WGYhz5HI079UUKT9W/Otxf8A7gxIAHZkpfwt9Vx+EE/l/fb616S+A2TNh8pDuLGeRpR+xpVF+oW/zrMOEeEsNicuBUt400ipIxt5EVwxAA/CQoN+d+1eg8hVFiEcY0pGAijsqiwHyAFU3UNdIWDlAW0LVlRRRWlAiiiiooiiiujHYxYYnlc2SNWdj2Ci5/IVFYF4CSuKONHw+aYVBcYYMYpm/D4kgBUH1RSj+zmnys0z7LDicpeN4Z/tTscSf0Em0xOore3IKfCB7AU0fD/iD7bl8UpN3A8OTvrXYk/tCzf71KY7vUVuniHZNc0cYPn1B98qk4px0y5zgoFmlSKdW8RFcgEjVuOq8hy7V38a4fFYLDti8JiZT4Vi8UpEqMl7H7w1Ai99m5A8jVdxpLpz7LiFZiFfyra5+9yuQPzqx4lz9cTKuVusmGbEru8gXdL3KppZgXbSV3sB6mwI/wDZPAP+ogCqs+lm/kmDCS/bsHDJd4vFSOTyMQy3sxAPY7r7GqPjnCvhcvnnixGIEiBSpMzMN3UcjsdiabsLhlijWNBpRFCqOygWA+gpa+KP+acT+yv/AMi0bh3SVkgdczWjgkY91z4bywz4PDyvPiS8kMbsRMwGplBOw2G5pgwOF8KNU1M+kWLObsx6knuTvVbwX/m3Cf7PD/0LVzRNGEuZxLyOllFJXFPC08s7zyZnPhsEI7vHGRGV0jzHWBspFyb3O9r2tZ1qvzDJI8Qyma7ohuIz/VlhuGYfjI6BrgHe1wCLKQs/+GXCGXz4eSY5egTxXWBp1MhkgH3HtKTpvc8gBttU7hrI8tx4dJ8uwsOLwr6JoVjUBTzVgVA1xutiCR3HvoVQIsihXFPilS00iLG7AnzKpuLi9iel7XsAOVSlamRRBFCqAqqAAALAAbAADkKWpMQF1Fm6tcdbknf2500UlcRZdaRmCm5uCRvsdxt7n8q5n6luDA4J0IDjRVRxfxth4MOFL2J3Pcb8rDc3HQUn4H4p4IKXIkDgi113I5dL9h1qRxj8IlnhWfC6UxDv5kZ7JICCx06uTbX6C1+Vqyn/AMMYvxHj+zy6420sNB8rE2APTckW70MEUUkdvOfgqeCHd1MGcfEyeTEpJFdEjbUFJ3YXuQeltrVpknFCaS4ICMqte+3K+316Vi3/AIRxl1H2eU61DLZb3Um19uW/en5+F8QcsjV1KyKrBgxvsCbC9+drC1Bqo4AGhpA6YT4dxJ3JZ4y4lSbyRm/c2/nelEm9duKwzxsVdSrdjtXVXUhjbG0BqyyPLjlCtblTGOI2OFZAoGxFxtzAHt3pcrtaXyBR8/f+6iewOq1GOq0xcDqn2sK1vNGAv7RA5epBIpm+LyoY4WA8wkcA+hAJB+ai3zpW4OQHELqFyJMPpP6tjqPyAWpnxPxjNixGTdUW/wA25/uH51gc0u1TfIJmBHa6OAs3limZFPkKkkEmwtvcAV6Y4MBOCjc76xrB7g/dPzAB+dYl8DOB48bJPNiIi8KAIvmKqZDZiCFIJsuk9vN16eiFUAAAWA2AFaxCBKZEvd3aX2iiinoEUUUVFEVR8Q/ppIML0kbxZf8AVREMR/vSGJbdQWq8qKmWRiZpgv6RlCFtTHyg3AsTYC9zsOp71RFo43Bpv8tSbVnHCv8A5fnWJwJ2hxI8eAdAdyQPlrH/ALYrSKq8w4aw08qTSxhpI7aH1MCtjcW0kW3oXNuiE2GUMDmu4I+fQpP4t/8AUGW/sv8A/wBVe8e8J/bsOPDOnEQnXA4NiGFja/QGw36EKelWeM4Zw0syzvHqlS2l9bgrbtZtuvLvVpVBnN9UbtRXZlnLR9T/AGlbgPjAY2EpJ5MVD5ZoyLG421AdieY6G47X+fFE/wDlOK/ZT/5EqxzDhDCTzCZ4R4o/0is0bdtzGwJ223rvxXDuHlh8B4wYiblLkBjzu1j5jcA733FSnbSCoJIhK2RoIFg1/RtdHBf+bcJ/s8P/AELVzUbL8vSCMRxjSi7KtyQB2Gomw9Kk0YFBZ5HBziR1RVZxBm7YWHxRBJOqka1isXVN7sFJ89tvKN7G/SrOqfF43FpjIkWBZMI6kNIr/pI5NyCytYGMgW8tzc/W0C6eIszLZXPiMPIVP2Z5opAN9kMimzDrYcx1rhwXxEMVhIDJJE2JaCOWREIuA4uCVBJUH+bcqWviu+WyYeYYjEqMRDDKEiXElWLlCUDRq3m8xUi4/KoXA3EeV4TBQPBh5HxBgiWVoMFKzs+ldQL6LHzC9tVrihtWtTpe4qzWPDK00xIiSNmcixOxFltfctcgfTarzC4jxEVwGXUoazqVYXF7EHdSOoNR5sojkL+IokWQWKsLrYixFjzuKXMwvbtVg0skwXxBdfDxuL2ikLeDCtlEcbHykm13kOkegX3Nlnij4zNiG/RK0aD7oDWa9vvHmjH3XlcVMwvwh8bH4pMRO8eEwsnhx+YM7KVEiIpa4UKjJc2O/TnadmXwby6FDI0+JC9tUZt630b/AErA4QRkiQ35JwLjW0JWyj4nMm8xDM2nVIkYEpCm4Ui4TRa6ixFrm4N7035FxSmJDKHjYWuVMmgnqQAe4v8AnWfZtw1l6i8WP7+V01n6xn+FKcsYBsCGHcXt/wAwBojpYZxbbHsfsp2rmcrcM64cy/FIWlWKF7X1hwhHvby299vzrI+J8njws/hxTx4hbA6kN9J/VY8iw/skjfpyqporTp9O6HBdYS5JA/oiiiu8RDwixvfWANtiACW37i6betaiaS1ecKqVBk6KSxP/ACL87u/0NVGcZgZ53kbqbfIbfwrQfhFlXitqZdUSOGcW2JUalHryufS3esyJvv3rNFRlcfBNee6AtS+HXxbfBwxYJMNGRqPn1NqYsxJLWG5A2v2ArauFeKzjA14jGVIF73BNr7XAO1efuAOD/FKTyGyX5WubDcaexPK55C57Vu2SDzqQAukGwHLtf1NjzpEuoLZQGnHVVQqjymyiuuGXUL12VvBsWEtFFFFWoiiiqjFSCfEHDX8kcaySgG2rWWCIbfh/RuWHXyjkSDRKJrbRiuLsFE2l8VArXsQZF2PrvsferHC4xJVDxuroeTKwZT8xtQ2DQp4ZRSlraNI027W5W9KRMbkv9E46GfC3XC4mVIZ4R9xWc2R1HQX+nIbNYCSQnsjjk7oJB6Xwf68k4zcQ4ZHMbYiFXXmpkUMPcE3FcsPnuHkcIk8TO17KJFLGwubAG5sN6VMD/wCpJ/8AYl/60p2aMEgkAlTcX6GxFx8iR86jSSqljYyucgH4+y50UUUazooooqKIpOzjib7Rj1yvDllkW0mKexXRCNLaVPV5NSLqH3Qzb35ONdCYGMSNKEUSOqqzgDUVW5UE8yBqP1qios7+JXEOEhlbBq8WGnxiAYjEFLssG6/hUs8rLqVV6C5uNr2OR8YRQ4rC5fHh5Y8LLAVw0sitGXeIXZdMgDadGkhiASTyIINN39Dw+P8AaPDQz6AniEXYKCSACeQux5c+vIVzxOXRyPG7orNExaNiLlWIKkjtsSKqlak18Jr7XViXshPpVk0LVJD464ZTGYXyu8c6EFJVYhtTHcEgjUtunSwtyrOJvgzmUkJLYtXteyGSRgbep2BPLl861HNcYCxANrNf0va1T8TnMcMWxDMo67C/f+d689FqzvdnA9OVsMZ2jHKwHG/B/HwQtLMI0VRewbUT2+6LD5mpHB3Di4XXisbpWNFGgeIrCQm5uNBN7AdO552rYZ+KFmjdJQiW+9upUjc/i62HKxrIOKeKIcTrjQpGB5S5Ubr00gKWJ3YchYE251rGokm7oyDyaStm3nBShxHj45sS7xRiNDyUbcutul+1VtScPgTLOsURDF3CIT5QSTYc+VaLi/h3hMLDeSQyPpF97ea1zYDluQK3STxwANP3QsjdIcLMkUkgAEkm1huf+9duLg0OUve1r+9hfb0O3yrunkjWVWivZWBAPoQfzqP4535EsbkkX359aeCTlLIAwtGi4qjy7LTh4GHjTKDzuRrHmJtsOwHtSTl3hIpLr4jsLBeQXsSetVlyT3Jq9yXhgym7tYD8KkFvnv5enMVn2Niadx5TGkuOAnTgrHuyhCDZPLYAAKvQ3/F7VqWVZkscbam5X6gAdRyO/X8ut6zyPFphVVbqNrquwFhzJ9OnvUiDOEllVImDyn0/Ri29yepHW3LlXHkc7dvAwjLLK1rhjF+IjkX06tieptc/wq6qg4UnAQxdV81zzN9txV/XX0Tt0DSlPFOpFFFFa0CKR5c0+xZ4wlOmLHRRhHPISR3ULfpfUfmy96eKrs+4fgxsJinQOvMdCp7qRuD/ADyoXAnhPhe1pIfwRR/PVWNU3EEYmMMA3Yyxyn+ykTiQk+hZVT3f0NRsBwtNCAiY/EmMbAOsLsB21vGT9at8BliQ306mZranY6nYjlcnoN7AWAvsBUyVXdYbBvw/P/Ulx4JJeI51kVXAwaGxF99af306YXKYYm1RxqjEWuottz/hUCHhhFxz40SP4jx+GV8ujQCCLeXVe6je9XVU1tXaOaXdtDTigEUUUUazIoooqKIoooqKIoooqKIqNmN/CewLGxNgLk9du5qTRQubuBCgXmXi34gSS4h3wqnwo9mdr8z5Qelt9hffal6fj3FPJrd73ABXfTYel7Annf1NPHxcyuHCRPBBGsaiVCdK21EgtZj1IBU8zzrKUwzFWcKSq21HoL3tf6Vi08URabbVGs8/lrQ97xVFScwzZ5W3ZtPQX9r8vaoVFFbmtDRQWckk2Vc8G5tHhcdBPKuqNGuwtq5gi9utiQflVnxlx0cZJdBoQEm3K/XcfwpToC3pboWOeHnkI2vc0UF8r6BRRTktc9Wnkd+9XGF4sljTStvcjr/PSqSvqr62oHMa79wtGHkcK2hxE2LkWNmYhmGo2vYdzb8I7cq1DhjJo4AI1kUH1O4B5Dc72IvsPqd6zPKWVlZT5BcAlbltwQNr3YncD35WrU+FslYRh5CVPPSTdj+0beXn90Dqb1yP1B21tcDwWhi0DhiHwWubsSCCduWx6c9xzptRweVI+AxhQBbjbkNgQOnLareLMztY0nR65kbdrkt7M4THRVZDnA/Fv6/ztUxcch/EK7LJ438FKorvpaznjE4XGwYaSE2xDBY5dY03uAQRpuGBK7f2hv2ZaS/ixk5my8yptLhmEykcwF+99AdX+4KN9gWE/TNY6QNfwcf1805OTY23Ntrm2/0NqXeGuMfteIxGHaEwyYcgMGcMTckXFhuu3P8AtL3qx4bzgYvCQ4gW/SICfRuTD5MCPlWcNjHw+bYbMSbQ5gzxHawEdwkRP7SiKT/iqnOqiE2CAO3scMjj1HT4ArWqrskzVsQjPo0IHdUOrVrCsU1DYWUkbdxvXHiTGtFhnMf9a9o4v9ZIRGh9gWDH0BqXgMGsMSRJ92NFRfZRYfuo+qzUAyz1/D9FX5txPFh8ThsO/wB7Esyqb/dsNr/tMVUep9KuKy/jjKGxeFnzCO/iQSgwEcxDASrEe7mSW/UKlPvDecrjMJDiF/0iAkdm5MPkwI+VA11kgp80AbG17fQ+vP29lW8RcYHCYnD4fwfEOJOmNhIFF7gHVddvvDcXrjnPGL4IB8ThXWEkAyROsoUnYah5WA9bfnYVRfEP/O2Uf61v+qOmXjl1OAnjI1PLG0caAXZ5GFkCjmSGsfQAnkKqz3s8JojjAitv7uefEhXWExSSxrIjBkdQysORBFwfpXbVTwnlLYXBQQObtHGA3UauZA9ASR8qtqYOFheAHEN4RRRULM8yES92PIfxNDJI2Npc40AqAJNBTGcAXJsKp8dn4APh7+p/gKWkxrSuZXN+YTnst+3Le30qQkg0kmuDN+pufiPH8/ZahBt5ykvjaeMtfEqHRiNbMurS2wU+mxIuOntao+CyeJkcHQkZUqVVQA4Y+UlRsem/7q7eKM0AYgrrLFVVLbu9tIX3N1+V+xpYzXNJMKhUSBpMQSuq9wp5Oy3G0aXZF9mO16REx72gA5P5a2upuSkPO8CsM8iI2tFY6W7i9unUWIv6VHkwjrbUrLcA7gjY9d+lSsNIhlaUgaE3Vdt7WCD16E99Jr5mGcyTMSzE+YkX3Ir0jS7A+JXLpvJXzDYdEceODbfyg2PLY+3+NS8yzKMkGJQrDbUqhQw6Ej9b1Fr9d6hT5gXUBt9IABvv8+/+AqMq9DYX69vpVbLNu+yIuDcNRKN+YPqP8RXGr/h3J8PiSYJHMM7bxPcGNr8lI6E9CDv72FQs/wCHJ8FL4c6FT+E81Yd1PX25jqBVtkaXbOqW5p5VbQBXbFhHY2Ck06ZNwNqu0wstthe25sdt7tt0996GWdkQtxRMic5cOC8CBZ1XUed22Oxt5R036+larl0AK7+VuwFrmlnJ8uig/qy/UWY7W+fJfemDD4pD6Hsf8fnXnNZIZHWFp20KKu8PALi9r/Sp3hgdtqoo803sSbdwN+X5fnUvC4gWsuwv7+t9zcn1O9c8ja3IQFWTGvgPvUdp7eb+Nfftfr+6gDx1SjyneuE0IdSrC6sCCDyIOxH0rnRXvEpZJwvjHw0eNynURKJhFAeuiY6WYfspeX502fEbhxZsqeONbGBRJEB08Mch/uagPlU5uEUOajH7XEJjt113sG/4CV+lMBF6U1mCCuhLqR2jZGc4J9ev8fMpK4Wzz+kvsb3v4EXiy/686oF/ITtb1Q0w8TY1o8ORGbTSlYYvR5DpDeyi7n0Q1E4M4STL4pI1sdczvfspNkX5KB8yal4jLpJMZFI2jwYVcqLnUZWAXURa2ya1Av8AjJ9KsA7c8pcjozLbf2jj+a+PyXXBwjhliEQVtAUJYyyWK2tYjVblSn8NJThMVi8sc/1TmWG/WNrfwMZt3LVotKPEHCU0mY4fHYdo0eJdLhy36Rd9vKptszC+/MbbVHNqiFcMu4OjkOCOviOP6VN8SYlfNMpVgGUysCDuCNUddvHnDZwpizHBIFkw28iKLB4vxXA7Am/9kk/hFWfFHCs+KxmDxCGJVwratLM13JKkjZdvu2B358ulN1rixodlkpn+R2bY9pugbHqTj4KBkOdx4zDpPEbq4vbqp6qfUHarCknA8GYnAYl3wEkX2eU6nw82oKrd0ZAbduXKwN7C11j8zkjTS5TxW38gNlX3JuTz3sPaqkmETC5/RZ5Im7v9ZsH4j1Xbm+caLoh8/wC6lDiPMWSNiN32UG/4mIH8amnn6n+f76oOKCTE4HMMh525Mp9K8vPqX6iQbuL46LTFGGq1gNrDoNvpUlk8pueW9qg4WTe3WueY4khdK82IAF+v93U+xrNGRWU54ylTiQ+JIrbqQpWNh+AAfpZd+ZCkqv8Aaf2tnvEc+rXKLKoXwoF7RA6CQO5s63PQNzuCHnNC8qBEa32hvCVuq4dN3cft7tf1T0pXxOULiMXBGQQjhpdKmxWBRoiUfq3AZv8A3K7OkcG5d0v4D8r4+KXKbbQ/Pz84UbLcvw0cBcuWOknQ4tZlFmYKOYubXPLlzNJzXZj3O+1avmHDmEEOj9KiXDHSQSbb7l76hfex2vvSzNkuXozADFNpF9ynptsPXvWyDUtycm0h8RdQFJOK77b2rkIeh6i4/n5GmWT7KBaOArfbU8hJ+lj2qnzOO1rLt9645AH/ABB+tbGy7jVUluh2iyuWGw4fTHI2gH7jk7KezX5Ke/Q+l61jhCE4mE4XFsZnga6OTdhYcgedxfre4JB2rJEUsC4W42AHM/SpWCzfEwWCO0fmDar7gjbe/S3SkTxGQUCiFNNrReIMGuBALLdCQFcDbv62Yb+U+vyrZ+MYdNlbl1UXr4+ZR4lSzsJPGYJPGGuUcAaZYgd7eXzAd9qRMdhmgkaN10sPKRf8we3WskOna/D+QmGQhNEnFseoMSwI5beb6A2HzPWpOD4phPLY/wBrb1PM86RUJvt/h+ddniWI5N8/X06VsOlZVJO8nK02HjKEadwACbEuPX53/fU/DcSo9wNgTz3tbmLW6VlyrG7LqI6jlawtt71ymup8jG3cX5ct+9ZXaKMog5a/JnqC29wOxrobiVL7MD86ySPOZVbTcN8rfuqwh4nVFC+CjW6ltzS/+ODfNZ3HK9b0UUV20CKKKKiiKKKKiiKKKKiiKKKKii68ROEUsxsFFzWZY/GzyYl21OEJHLw7DkLDVuAPbofnpuI+6fl++olc3WwOmIF0PS/qnxPDbws3jlnK7+NcczeIXNr2Fjy6fOvuawExMCSxCAkm17i3awvt0rSK+Scq5/8Ax5sd75fdOE1dFniHVpI7A/WqHiKZiSVPnkIw0G/4nNpH/wB3cD0Rv1q2BOntUeT70fuf3VcX6dsde75fdG/U7hwswbBhle1tB04eO3SJRaQi3ez9vurStkk4mxuKxN10rphj0nYADfT6eUfU1vkX3V+dQ8ByPv8AwrTHotrXDdz5ffySzNZGFkGZy3uxsAAefI8rE78v591l8RZiCosV+9fsLjuO3XrXoySor9adHpdoq/l91Rm8l58jhR99jbcdj35fI9q65oAyuFsWRSQQQCVve35W+VeiR09q4pzPtTOwPir7byXmXUBoe6rY2LbbnsQeov8AxqLmGNS+zF/XYb+/b27V6ff7vzrpp7YhdlA+boAvNvCynxDINIEancsAB6n0/vrjm2PWeZpJNhYAC4vYCw+tuvcdLV6fH9U3yqP0qbLcXIN1Cl5XxGIXkp27k/w/jX0zIR0BHtvXqQUU3aEG8rywmINxbTbsbVz+0KFOklT6NtXqM1yWoWhQOXlWUaduR5nff29PausW7ivV78641YQnlf/Z"/>
          <p:cNvSpPr/>
          <p:nvPr/>
        </p:nvSpPr>
        <p:spPr>
          <a:xfrm>
            <a:off x="307975" y="79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Book Antiqua"/>
              <a:ea typeface="Book Antiqua"/>
              <a:cs typeface="Book Antiqua"/>
              <a:sym typeface="Book Antiqua"/>
            </a:endParaRPr>
          </a:p>
        </p:txBody>
      </p:sp>
      <p:sp>
        <p:nvSpPr>
          <p:cNvPr id="306" name="Google Shape;306;p21"/>
          <p:cNvSpPr/>
          <p:nvPr/>
        </p:nvSpPr>
        <p:spPr>
          <a:xfrm>
            <a:off x="3563888" y="6165304"/>
            <a:ext cx="5400600" cy="600164"/>
          </a:xfrm>
          <a:prstGeom prst="rect">
            <a:avLst/>
          </a:prstGeom>
          <a:solidFill>
            <a:srgbClr val="F5F1DE">
              <a:alpha val="83529"/>
            </a:srgbClr>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it-IT" sz="1100" b="1" i="0" u="none" strike="noStrike" cap="none">
                <a:solidFill>
                  <a:schemeClr val="dk1"/>
                </a:solidFill>
                <a:latin typeface="Book Antiqua"/>
                <a:ea typeface="Book Antiqua"/>
                <a:cs typeface="Book Antiqua"/>
                <a:sym typeface="Book Antiqua"/>
              </a:rPr>
              <a:t>Sun Tzu</a:t>
            </a:r>
            <a:r>
              <a:rPr lang="it-IT" sz="1100" b="0" i="0" u="none" strike="noStrike" cap="none">
                <a:solidFill>
                  <a:schemeClr val="dk1"/>
                </a:solidFill>
                <a:latin typeface="Book Antiqua"/>
                <a:ea typeface="Book Antiqua"/>
                <a:cs typeface="Book Antiqua"/>
                <a:sym typeface="Book Antiqua"/>
              </a:rPr>
              <a:t> (544 a.C.– 496 a.C.) è stato un   generale e filosofo cinese, vissuto probabilmente fra il VI e il V secolo a.C. A lui si attribuisce uno dei più importanti trattati di strategia militare di tutti i tempi, </a:t>
            </a:r>
            <a:r>
              <a:rPr lang="it-IT" sz="1100" b="0" i="1" u="none" strike="noStrike" cap="none">
                <a:solidFill>
                  <a:schemeClr val="dk1"/>
                </a:solidFill>
                <a:latin typeface="Book Antiqua"/>
                <a:ea typeface="Book Antiqua"/>
                <a:cs typeface="Book Antiqua"/>
                <a:sym typeface="Book Antiqua"/>
              </a:rPr>
              <a:t>L'arte della guerra</a:t>
            </a:r>
            <a:endParaRPr sz="1800" b="0" i="0" u="none" strike="noStrike" cap="none">
              <a:solidFill>
                <a:schemeClr val="dk1"/>
              </a:solidFill>
              <a:latin typeface="Book Antiqua"/>
              <a:ea typeface="Book Antiqua"/>
              <a:cs typeface="Book Antiqua"/>
              <a:sym typeface="Book Antiqua"/>
            </a:endParaRPr>
          </a:p>
        </p:txBody>
      </p:sp>
      <p:sp>
        <p:nvSpPr>
          <p:cNvPr id="307" name="Google Shape;307;p21"/>
          <p:cNvSpPr/>
          <p:nvPr/>
        </p:nvSpPr>
        <p:spPr>
          <a:xfrm>
            <a:off x="1007644" y="426150"/>
            <a:ext cx="8964956" cy="33855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it-IT" sz="2800" b="1" i="0" u="none" strike="noStrike" cap="none">
                <a:solidFill>
                  <a:srgbClr val="C00000"/>
                </a:solidFill>
                <a:latin typeface="Lucida Sans"/>
                <a:ea typeface="Lucida Sans"/>
                <a:cs typeface="Lucida Sans"/>
                <a:sym typeface="Lucida Sans"/>
              </a:rPr>
              <a:t>« La guerra è il Tao dell'inganno »</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3"/>
                                        </p:tgtEl>
                                        <p:attrNameLst>
                                          <p:attrName>style.visibility</p:attrName>
                                        </p:attrNameLst>
                                      </p:cBhvr>
                                      <p:to>
                                        <p:strVal val="visible"/>
                                      </p:to>
                                    </p:set>
                                    <p:animEffect transition="in" filter="fade">
                                      <p:cBhvr>
                                        <p:cTn id="7" dur="1000"/>
                                        <p:tgtEl>
                                          <p:spTgt spid="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pic>
        <p:nvPicPr>
          <p:cNvPr id="476" name="Google Shape;476;p39" descr="https://encrypted-tbn1.gstatic.com/images?q=tbn:ANd9GcSzfl4hNvVv_UQzKUjhHEPc7z_Qjr6oB6bOHz8Oe8D-dmzHvn2o"/>
          <p:cNvPicPr preferRelativeResize="0"/>
          <p:nvPr/>
        </p:nvPicPr>
        <p:blipFill rotWithShape="1">
          <a:blip r:embed="rId3">
            <a:alphaModFix/>
          </a:blip>
          <a:srcRect/>
          <a:stretch/>
        </p:blipFill>
        <p:spPr>
          <a:xfrm>
            <a:off x="0" y="0"/>
            <a:ext cx="9144000" cy="4407528"/>
          </a:xfrm>
          <a:prstGeom prst="rect">
            <a:avLst/>
          </a:prstGeom>
          <a:noFill/>
          <a:ln>
            <a:noFill/>
          </a:ln>
        </p:spPr>
      </p:pic>
      <p:sp>
        <p:nvSpPr>
          <p:cNvPr id="477" name="Google Shape;477;p39"/>
          <p:cNvSpPr txBox="1">
            <a:spLocks noGrp="1"/>
          </p:cNvSpPr>
          <p:nvPr>
            <p:ph type="title"/>
          </p:nvPr>
        </p:nvSpPr>
        <p:spPr>
          <a:xfrm>
            <a:off x="22880" y="4491493"/>
            <a:ext cx="8967102" cy="181782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400"/>
              <a:buFont typeface="Lucida Sans"/>
              <a:buNone/>
            </a:pPr>
            <a:r>
              <a:rPr lang="it-IT" sz="1400">
                <a:solidFill>
                  <a:schemeClr val="dk1"/>
                </a:solidFill>
              </a:rPr>
              <a:t>“…forse non c’è niente che mi è più chiaro, nei miei vagabondaggi estivi, del palpito vivace che agita il campeggio la mattina e al crepuscolo, quando ragazzi e ragazze adolescenti si muovono al ritmo di un amore appena presentito. Io continuo a starmene disteso, immobile, perché  non so come fare a radunare gli abitanti delle baracche cupe davanti a questi giovani che sono i germogli dell’immortale stirpe umana. E non so come collocare davanti a loro le ossa e le ceneri umiliate. E nella mia impotenza, non riesco neppure a immaginare come le mie visioni potrebbero trovare le parole giuste per presentarsi a quella banda di bambini che ora stanno saltando tra le tende, o a quella ragazzina che ieri girava attorno al cavo che sostiene il fumaiolo, veloce come in balia di un’invisibile giostra…”</a:t>
            </a:r>
            <a:br>
              <a:rPr lang="it-IT" sz="1400">
                <a:solidFill>
                  <a:schemeClr val="dk1"/>
                </a:solidFill>
              </a:rPr>
            </a:br>
            <a:br>
              <a:rPr lang="it-IT" sz="1400">
                <a:solidFill>
                  <a:schemeClr val="dk1"/>
                </a:solidFill>
              </a:rPr>
            </a:br>
            <a:r>
              <a:rPr lang="it-IT" sz="1400">
                <a:solidFill>
                  <a:schemeClr val="dk1"/>
                </a:solidFill>
              </a:rPr>
              <a:t>(Boris Pahor, Necropoli, 1996)</a:t>
            </a:r>
            <a:br>
              <a:rPr lang="it-IT" sz="1400">
                <a:solidFill>
                  <a:schemeClr val="dk1"/>
                </a:solidFill>
              </a:rPr>
            </a:br>
            <a:r>
              <a:rPr lang="it-IT" sz="1400">
                <a:solidFill>
                  <a:schemeClr val="dk1"/>
                </a:solidFill>
              </a:rPr>
              <a:t> </a:t>
            </a:r>
            <a:br>
              <a:rPr lang="it-IT" sz="1400">
                <a:solidFill>
                  <a:schemeClr val="dk1"/>
                </a:solidFill>
              </a:rPr>
            </a:br>
            <a:endParaRPr sz="1400">
              <a:solidFill>
                <a:schemeClr val="dk1"/>
              </a:solidFill>
            </a:endParaRPr>
          </a:p>
        </p:txBody>
      </p:sp>
      <p:sp>
        <p:nvSpPr>
          <p:cNvPr id="478" name="Google Shape;478;p39" descr="Necropolis"/>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Book Antiqua"/>
              <a:ea typeface="Book Antiqua"/>
              <a:cs typeface="Book Antiqua"/>
              <a:sym typeface="Book Antiqua"/>
            </a:endParaRPr>
          </a:p>
        </p:txBody>
      </p:sp>
      <p:sp>
        <p:nvSpPr>
          <p:cNvPr id="479" name="Google Shape;479;p39"/>
          <p:cNvSpPr/>
          <p:nvPr/>
        </p:nvSpPr>
        <p:spPr>
          <a:xfrm>
            <a:off x="5768" y="2924944"/>
            <a:ext cx="260490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it-IT" sz="1200" b="0" i="0" u="none" strike="noStrike" cap="none">
                <a:solidFill>
                  <a:schemeClr val="lt1"/>
                </a:solidFill>
                <a:latin typeface="Book Antiqua"/>
                <a:ea typeface="Book Antiqua"/>
                <a:cs typeface="Book Antiqua"/>
                <a:sym typeface="Book Antiqua"/>
              </a:rPr>
              <a:t>Boris Pahor è nato a Trieste, allora porto principale dell</a:t>
            </a:r>
            <a:r>
              <a:rPr lang="it-IT" sz="1200" b="0" i="0" u="sng" strike="noStrike" cap="none">
                <a:solidFill>
                  <a:schemeClr val="lt1"/>
                </a:solidFill>
                <a:latin typeface="Book Antiqua"/>
                <a:ea typeface="Book Antiqua"/>
                <a:cs typeface="Book Antiqua"/>
                <a:sym typeface="Book Antiqua"/>
                <a:hlinkClick r:id="rId4">
                  <a:extLst>
                    <a:ext uri="{A12FA001-AC4F-418D-AE19-62706E023703}">
                      <ahyp:hlinkClr xmlns:ahyp="http://schemas.microsoft.com/office/drawing/2018/hyperlinkcolor" val="tx"/>
                    </a:ext>
                  </a:extLst>
                </a:hlinkClick>
              </a:rPr>
              <a:t>‘</a:t>
            </a:r>
            <a:r>
              <a:rPr lang="it-IT" sz="1200" b="0" i="0" u="none" strike="noStrike" cap="none">
                <a:solidFill>
                  <a:schemeClr val="lt1"/>
                </a:solidFill>
                <a:latin typeface="Book Antiqua"/>
                <a:ea typeface="Book Antiqua"/>
                <a:cs typeface="Book Antiqua"/>
                <a:sym typeface="Book Antiqua"/>
              </a:rPr>
              <a:t>Impero Austro-Ungarico nel 1913</a:t>
            </a:r>
            <a:endParaRPr sz="1400" b="0" i="0" u="none" strike="noStrike" cap="none">
              <a:solidFill>
                <a:srgbClr val="000000"/>
              </a:solidFill>
              <a:latin typeface="Arial"/>
              <a:ea typeface="Arial"/>
              <a:cs typeface="Arial"/>
              <a:sym typeface="Arial"/>
            </a:endParaRPr>
          </a:p>
        </p:txBody>
      </p:sp>
      <p:pic>
        <p:nvPicPr>
          <p:cNvPr id="480" name="Google Shape;480;p39"/>
          <p:cNvPicPr preferRelativeResize="0"/>
          <p:nvPr/>
        </p:nvPicPr>
        <p:blipFill rotWithShape="1">
          <a:blip r:embed="rId5">
            <a:alphaModFix/>
          </a:blip>
          <a:srcRect/>
          <a:stretch/>
        </p:blipFill>
        <p:spPr>
          <a:xfrm rot="623316">
            <a:off x="7555238" y="276550"/>
            <a:ext cx="1368947" cy="207053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6"/>
                                        </p:tgtEl>
                                        <p:attrNameLst>
                                          <p:attrName>style.visibility</p:attrName>
                                        </p:attrNameLst>
                                      </p:cBhvr>
                                      <p:to>
                                        <p:strVal val="visible"/>
                                      </p:to>
                                    </p:set>
                                    <p:animEffect transition="in" filter="fade">
                                      <p:cBhvr>
                                        <p:cTn id="7" dur="500"/>
                                        <p:tgtEl>
                                          <p:spTgt spid="47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479"/>
                                        </p:tgtEl>
                                        <p:attrNameLst>
                                          <p:attrName>style.visibility</p:attrName>
                                        </p:attrNameLst>
                                      </p:cBhvr>
                                      <p:to>
                                        <p:strVal val="visible"/>
                                      </p:to>
                                    </p:set>
                                    <p:anim calcmode="lin" valueType="num">
                                      <p:cBhvr additive="base">
                                        <p:cTn id="11" dur="500"/>
                                        <p:tgtEl>
                                          <p:spTgt spid="479"/>
                                        </p:tgtEl>
                                        <p:attrNameLst>
                                          <p:attrName>ppt_y</p:attrName>
                                        </p:attrNameLst>
                                      </p:cBhvr>
                                      <p:tavLst>
                                        <p:tav tm="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77"/>
                                        </p:tgtEl>
                                        <p:attrNameLst>
                                          <p:attrName>style.visibility</p:attrName>
                                        </p:attrNameLst>
                                      </p:cBhvr>
                                      <p:to>
                                        <p:strVal val="visible"/>
                                      </p:to>
                                    </p:set>
                                    <p:animEffect transition="in" filter="fade">
                                      <p:cBhvr>
                                        <p:cTn id="16" dur="500"/>
                                        <p:tgtEl>
                                          <p:spTgt spid="4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11"/>
        <p:cNvGrpSpPr/>
        <p:nvPr/>
      </p:nvGrpSpPr>
      <p:grpSpPr>
        <a:xfrm>
          <a:off x="0" y="0"/>
          <a:ext cx="0" cy="0"/>
          <a:chOff x="0" y="0"/>
          <a:chExt cx="0" cy="0"/>
        </a:xfrm>
      </p:grpSpPr>
      <p:sp>
        <p:nvSpPr>
          <p:cNvPr id="312" name="Google Shape;312;p22" descr="data:image/jpeg;base64,/9j/4AAQSkZJRgABAQAAAQABAAD/2wCEAAkGBhMREBUTExQVFBQVFxgYGBgYFhwXGRkZHRweGB0fICEYHCceGRojHhgYIC8gIycpLC0sGh4xNTAqNSgrLCoBCQoKDgwOGg8PGiwkHyU0LDUyLCwsLCwsLCwsLCwtLCwsLCwsKSwsLDQtLCwsKSwsLCwsLCwsLCwsLCwsLCwsLP/AABEIAMkA+wMBIgACEQEDEQH/xAAcAAACAwADAQAAAAAAAAAAAAAABgQFBwIDCAH/xABJEAACAQIEBAQDBAYFCgYDAAABAgMAEQQFEiEGMUFREyJhcQeBkRQyQqEjUnKxwfAVM2LR4SQ1Q3N0gpKisvEWJTaDs9NUo8L/xAAaAQACAwEBAAAAAAAAAAAAAAACAwABBAUG/8QAMREAAQQBAwEGBQQCAwAAAAAAAQACAxEhBBIxQRMiUWFxgZGhweHwBTKx0RQjFVLx/9oADAMBAAIRAxEAPwDcaKKVeIeM5IcUuEwuFbFT+H4jAOI1RL2G5B3+nMc71RIHKZHG6Q03+v5TVRVfkOZPiIFkkhfDuSwaNzcqQSOdhcG1wbcjVhVg2gc0tNFFFFFRUiiiiooiiiiooiiiiooiiiiooiiiiooiiiiooiiiiooioMmbxh/DU6n6gcl9z0PpzqDxLmJRfDUkEi5I5gdAO1/550nYHxdMqRRyBlkAW4sHXSGLAnoL225m/auXqdcWP7OMWRyntisWVoAxlza+/b/vXGXGhF1s4Ve5ItWcY7iiTCuEjRmxEh0LqF11XHMC1xvctsBba9jZfbCJCFiMjsXcnTq1XZvM7WvZQdybWAFI/wAt1Am7PRW2KyVq8/F8QAKea/Xe37r10Dicm/Ifl/Gsd4pzifCkMpDwja1uo3vt06fKqOL4nvos6ktvvsKq9XM3cx2PJA5oaVvkfE0bHSd/X/ua7X4kiXmefI9DXntfiQxuNGjbnqJ3vfl1vy6czVxkfH7zhYjHrdQWLDYAbk3J2FrDeiMWoaLclEnotrzviSPDYZ59nIXyID5pHOyoALm5aw9Nz0qB8L5sS+HxD4o6pmxLE2+6P0cXlUdFXdbf2T3vS1l+WiZllxQCrFIGi0vcbqPOQNibs4F+Q363rR8jjQReRgxZizEC12bflvYWsBudgNzTtFKHuIxYVlWNFFFdRUikfiPJcdDmH27ApFKXhEUkcjaeR1Ajcdl69D3p4pa4jxOZxzA4OKCaIoLiRirK9zc8wCttP0PKgeMLRpnEPxXvwqx+LHxeTYuYK0E0STRuoY3SRBvYixHMH05dL1Wy5lLqyH9LJ+lT9J52/Sfo4j5t/PuTzvzNWuUcFzJleJw8jocRivGkcj7gkkFgL25bC+3U1VZbwlmLSZe84hRMEVQRq120BQpctyJOlfKKUd2Pzqt7DCN1EUCfm0gV7rvziKfEZ22EXEywwvhUkkCMQSA1rITshJIuwHIEVYfCjHSSZf8ApHaQxzSIGYktpBBFydzzNTE4flGcnGeXwThfC5+bXrDcu1hzo+HvD8uCwrRTBQxmkcaTqFmtb91EAd1+qVLIww7RXDfjm/omeiiinLmooooqKIqi4x4tTLYBPJDNKmsKfCUMVvyJ1MNr2HuRV7UXMswjgiaWWRYkUXLsQAPr+7rUUSPhfifNLjoYVwMsUJQyTvKVDRRkHQ7BWIiF1JIcgldwO8nJ+IJZM0Z38RMPiIxHh4Srl3EZZmxDL/oIzq0AsAWunKo/A2fPjPtgEcVoWB1yRtE2IkYa45ZFI8i6QnQ7WICABaQsgzbMXkxk5fE4vC6w7SYdEh+0MpAEaSP+lEQPlCRAk3Isuo3C0S36iurDTa0VtLLqUHSwswuL2I6EciK7aNCiuJkHcfWoWZY7T5RsT17f40v4rMWF1s1jfcctv3Vh1GtbCa5TGRlyt5+JI1JF12Nue/0AqG3F6bedRc2GxuT2FzuflSni4llB1m4sb37UvSYePDM6rqBVQWckeRTvoUncbbn2sTtvyW/qE0l5r2W0aZids34iRGu5Bbb1P7tvYb1VnPsQxLrGUS2zOQgI6+VvNb5c/lSVhOJEiYzOw25frAdLG1xe55b7361T598S3mvo8qKbAX8x/ntf3PSmRQvc4kgnz6LPM2qATjieMMwDkJicIvo5YW+Wg3+VutWWW8RY2Tyyrl+KHI6ZbN6izrv8ieVYPjs0eUm7Na/K5/vowObSRNdWI+Z/vrpjTHasx8lu/FXwuOYJqhnkwzWv4DjVDflsVAIBt/a6bCsV4n4QxWXyCPEx6b30OPMjjurDY9NuYvuBWg8B/FQq+mZwO976ffc8+VaBmrYbFyPl2JAaHExjEYdgbHmQ4Qnk6Hzi34XIsQDemOdFgjCgO7leZVG++1aJwJj8LH5UkVZGtcuCu/YBjb6En8qr/iB8MJ8rOu/jYZjZZALFSeSuOh25jY+h2pKp8sbZ2VeFOFvmLxBA8y6luCdw3I7nSan8N8UGKWygWJ8yi/U8xf12sayHhTjR4mSGdi0BYbsblBt3/D6dOla1leDFxaxsefcHfmOdcKWI6U+fQhW42tUhlDKGHIgEfOudRMqhKwoG52+lySB9DUuvQsJc0EqkUm5t8UsNhpmhkixWpXKXEQ0s39klhqpypG+Jf9dln+3RfvFR5IFhatK1j5NrxfvSacizlcXAsyLIisSLSLpbY23Fz2qwpM+JGLxOGgbEw4wwKihfCEMchkkLWHmfcc+gOwJro4izfGYTL8EzS/5RJPAkzaE3Dhiy206RbYXAB8tVvrBVjTb6c0jJqs4+Seqqsj4ijxZm8MOBDK0LFgACy89Nibjl251U4HO5mzrEYYveFMOjqmldmJW5vbUeZ5mq7iNHyjLX+zyWeXEXaVlB0eK12a1rbAAb1C7r0UbBkMP7jVe/inyilzg8yESFsfHj08ullVFKHfUD4ZIN7ra/amOjBsWs8jNjtt38frRRRRRVoEUiZlwXfFS4/McS2Kw8AaWGDw7JCB5iSqE+KyqLAkXPM091wliDKVYAqwIIPIg7EVSiy7gziddOMxwQsuPzGOCBTsWFhGGPOyhdTH9kirqXEzLm+LwuFIQvl8ckereKOZXeNTpH3QQVvYb6RsaccBlsUESRRIsccYsqqLBfb13O/W5pe4S4DjwOIxeI1l3xMhI2sI4rlljFyeRJ37BdhaqpWrLhPG4qXCI2MiEOIu6uq/d8rFQy7nZgAefXtariiiiVLOuMM/mw0kpkhZ4lNw0ZGq1gQdLEagBsSDe4by23pTh4zfEX+zxYhtyCfBawI722+tP/ABnw22KxeGLPbDqGaVLffK2KLe/IltwRuAa7pUHsOVq89qomtkcXCzfit0ctAAJPySLFySBpYCEUi92VdSi9hpubAm1z2B9Kh474fYjEqfHxXhhzqdYk1ksTfdmK7DkAB0rQ8uw9/bmb/lXzNJRrCg7KNx0ufyva319aGNu0bhhR0hcaWWyfBrCkW8XFE873Tfv+D+NUGZfDbDr5Y5Zg/dgpXp2Ud+9azxJxNBl8JYnXI6HSBawB23vsBf0JPK3OsIznjqWWS6AKACB1J7mtMI1Lzh6WSzqFS5xlBw8hQsGt22PfcHcVBqTixLIxd9TM25NianZVlCyRO76hZ1UW2tsWP5W/Outv2ttxWfbZoKqilKkMpII5EcxTvJxicV/RQYgS4eVlYjbyl4tJ2tzAI+RrlkuQYVmXyFrFTdieXXqAfa1VnHuSiLMTHEthIEZVuBYttz2AFwT86R2rJXbeuVC0tXoeXEQ46FYZAJIp4vP2IIFrHvfcHpsRXmTijIWwOMmwz7mJyAf1lO6t81Kn51vHC2VtHFAkoN0iQbHYaUAsCOfLmL3pzweQYWWX7S2HjaayjxHQM2wsLauW3asuhlJe5pROFBeRFwrncIxH7J/ur0H8GMBLLg4nnRlEZIUsLa0Bsv0sV36J61qoFfbV0JYmy1u6G0tFFFFNURShx9lcs0uXmNGcR4yN3IF9Kgi5PpTfRVOFikyKQxu3BIPxAWeTGYRRhZp8NC3jyCMA6pBcIu5tta59Hrnxyk+Ly+CWPDSh48RHK0JA8TShdeQvcm4O3Q090UBZd55T26nbspo7vqkLhjC4p83mxc+HaCObDAICblbOoCvblIQpbT0Bpp4lm0YZj9mOLHlDQgBiyki+zAhrc7elWlFEG0KS3zb3hxHFYz0+aQeA8qcY7E4lMK+Cw7xxosTgIWcbltI+7bf/AIven6iio1u0UhmlMrtx/KRRRRRJSK6cZKyxuyJ4jqrFUuF1sBcLc7C52ue9d1Vua8SYXCkDEYiGEsCwEkioSBztqO/yqKJaxXFWY/ZXxBwsOERASFnkaaV2vpVRHEFALsQoGsklhtvVnwDm+NxOE147D/Z5w7C1tIZeYIUsWXnax7X60rcafEGALBicM2Jk8CZNWiCUwOjsEYEuojL2PkYG99gdzVhP8TMRrtHk+Ysm3maLQb37b2HqT9KG1afaK6cJMXjVmRo2ZQSjWLKSNwdJIJHLYkV2O4AuaJUqzH+eS3bYfS/8fyqoK2fc37b1beIN3uN79e/8iqcyXNhXndWQXbk9i5z44LG63sTpAtz35/K1VBDOLX6/SrFUGona3f8An99UuY8f4LBiwIka17qRYX22PLrzHOkNY6Y0VoDxGMBLue5AGv4gLi/v19fes3zrK4cPJpVGJte5YW35d9qfsd8cMKb2wbOf1mNh9L3qpzPj7LcSgvDJG1t7qCL+hDE/UCuhDFNEMgkIDK15yk3F50zqVKKLnYgb+3y26VAXMLQGO51FyT2tYDt6fuq0zzL0K+LBZ0Jtsb2Nuo59Ko3wbBA5sATbnv8A9q6MYYWpTyQcJm4BzBhPpLAJYlizWsO+5/dVZxPj2xc74km8ZcRrvchVHl2O/wB0X9z61BmjCRkeVtZUhrbiwJIF+XMX9hWi8C/DtMyy9dT6CJy5YC7FdJVkBvYE2jNyDbtS3bY39r44QZIopr+EcqNANU8klo40UFQsYVS3lG1yVZnFydwFNhWr4GwFl5WrIcu+EjYeYyYLGyYduWmSNZFPoSCAR7gmtYyeFlQB2DMFUMQLAtbe3YXvYVn09GXc3g+x91HcKwooorqJaKKKKiiKrZZsVrYLFCVB8paZlJFgdwImtuSOfS/WrKiqRA10Stw9xTiMYspSCFfBmeE6p33ZLXItByN65Z7xTPhBhtcMbNiJxDYSmyFmIU38O7CwudgRe1V/ws/q8d/t8/7krj8T2scvNibY+E2FrnnsLkC/zpVnZdrf2bP8js9uPfw9U8CqDLeJnlzDEYMxKow6oxcOTqDgMPLoFue+9T/6Vf8A/Gn/AP1//ZSpwxKWzzMSVZCY8P5WtceRf1SR+dG52RSRFEC15d0H1Cs8p4qxGJnxMKQRA4aQIxadhqvexAEJt92rnCYnEGTTLFGqlSQ6SM+4IFiGjW1wxINz900m8G4zw8wzXySPfEL9xb2+/wA9xTxg8d4hb9HIlrffW1735bm9rfmKphsZKLUMDHU1uKHj1A81KooopixoqJj8ogn0GaKOXw21JrQNpbuLjY1LoqKLMPi7xNBPhfsEMyPiZsVDCYw3nQiQNcjmBdVF/UVpwFL0/AeEfMVzFkJnRNI38lxsHI/XVbqD+VwCGKqURVPxBExClex2vbfariqfiPGpEgaRlRN7szBVHIC5OwuTas+qAMRBRsNHCVnzmRVKGMlgfvXFgt9/nyrtwmLtqZu1cEx0cjABg6t1BuLelvarDMsvEaG3QA9/l79q8zTn94HhdAlrcEcpBz3K8Rmk6xQyNHCrMkgB2B6XtzvYix5W7kCrnDfDrDYWIoTra3mJubkjptcfWrbJpVXVe2pWub7Wv699gfS9ZDxV8WcTNI3gFY4rlUJGp2A21b8r+23c71uhY+aPaz89UuR1HPChcd5HFEQY9Cne41G//MaS6k5jmTzyF3Iue17fmTUZRc2G5ruQMcxgDjZWN5BOF2YacowINt/59KlZliWPlPIEEH0Iv7da+JksxQv4Z0rzJ2/fzqdlWCkVgCNPiKybi5A539On51HOb+5W0HhVEsxYKD+EH8zennIOPDl+CiREDsdTEFtNizuL7DfyonbnSCK7puS/T6AD996qWJsgDXcKmuIsrZMp+NmGlZY8THJELgCZCCF9Su5t7X9q2HIpAyEq2sG1jtv1vcbEEW3Gxrx/lyhmKkX1I49dQUstu3mVflcda9DfADMnlyxg5uIpTGvfTpVx/wBdh6ClN07WSBzVC6xlabRRRWtAiiiiooivhNq+18IqKJG+FMymPG2YH/LpjsQdiFsfY96PifMofLrsB/l0J3IGwO536DvTwsYHIAfKhoweYB+VL2d3atf+QO27Wvb2pcgaROHplOf5iAwuY4Lbjoig/TrT1XwRjnYfSiIukqOTYHCuRXzB+izzgvOII8xzQPLGhadSup1W4GsG1zvY2v2uKdY+IMO0iRpNG7uSFVXVjspY7A3sAp39u9TfBX9UfQULGo5AD5VTWkCkUsrJHbqPA6+ArwXOiiijWdFdeInWNGd2CooLMxNgqgXJJPIAb3rsrox8atE6vYqyMGB5EEEH8qiiUMdnmNxk8By0J9ljlBmnkNknUeVkj2LMtifOABqAsTY3dqwB4MXhcgwLRZhNGcRLGiRr4cKIshdj5gA5sdy5a29ankOa5ZhFMUePidmbU3i40SuWIA5u5tsBsKEFWmys2+PbSf0WFjVm1Tx6go1eUBjuLHbVp+dq0mqbMXV2IYXANh22G/7zSp5OzbYVtFnKw/4KxYk4oaopDhrMdWgiNXtsb2C35cvmD01DiPOBrWIWuGGrr6VbzzmOK4NgN/QVluaYqZsWoiFwxJLaS24326dRz71x53byQBV8rVFR5PHCccDlRmjlRX0lwy8r2JUi/Pfc359be2VZ/wDCKaGx8RbBQoABZ3ZQA1hyAJ33PWtX4fx0ihUcaJB3AUBbbC197H636VZZ0yMux1d2t17+vvS4pTEwlhz/ACjeNz6cMLEcRwQsMSCFtc0hAbUm6KedjfSp9hfe1678Nl+Hw40nQrdGIBv335j60y5/m6wht7WBrJs2zcyn5k1p0/a6gd44Rv2RBPuZZgGgIWRbADcDy2v1Fqh5XiVQEyABY22sCAF69eV7UmZdIhWQObEjyn1+XsPrTpgY1MTOSdJjbUOlwLH66aZJCIhtSg8OykPBQ630/rFVHzdRU3P8vZCr28jXsfUsXsexsw/kVy4Sh1Ykd1VnHuq3H51N44y6WGYhz5HI079UUKT9W/Otxf8A7gxIAHZkpfwt9Vx+EE/l/fb616S+A2TNh8pDuLGeRpR+xpVF+oW/zrMOEeEsNicuBUt400ipIxt5EVwxAA/CQoN+d+1eg8hVFiEcY0pGAijsqiwHyAFU3UNdIWDlAW0LVlRRRWlAiiiiooiiiujHYxYYnlc2SNWdj2Ci5/IVFYF4CSuKONHw+aYVBcYYMYpm/D4kgBUH1RSj+zmnys0z7LDicpeN4Z/tTscSf0Em0xOore3IKfCB7AU0fD/iD7bl8UpN3A8OTvrXYk/tCzf71KY7vUVuniHZNc0cYPn1B98qk4px0y5zgoFmlSKdW8RFcgEjVuOq8hy7V38a4fFYLDti8JiZT4Vi8UpEqMl7H7w1Ai99m5A8jVdxpLpz7LiFZiFfyra5+9yuQPzqx4lz9cTKuVusmGbEru8gXdL3KppZgXbSV3sB6mwI/wDZPAP+ogCqs+lm/kmDCS/bsHDJd4vFSOTyMQy3sxAPY7r7GqPjnCvhcvnnixGIEiBSpMzMN3UcjsdiabsLhlijWNBpRFCqOygWA+gpa+KP+acT+yv/AMi0bh3SVkgdczWjgkY91z4bywz4PDyvPiS8kMbsRMwGplBOw2G5pgwOF8KNU1M+kWLObsx6knuTvVbwX/m3Cf7PD/0LVzRNGEuZxLyOllFJXFPC08s7zyZnPhsEI7vHGRGV0jzHWBspFyb3O9r2tZ1qvzDJI8Qyma7ohuIz/VlhuGYfjI6BrgHe1wCLKQs/+GXCGXz4eSY5egTxXWBp1MhkgH3HtKTpvc8gBttU7hrI8tx4dJ8uwsOLwr6JoVjUBTzVgVA1xutiCR3HvoVQIsihXFPilS00iLG7AnzKpuLi9iel7XsAOVSlamRRBFCqAqqAAALAAbAADkKWpMQF1Fm6tcdbknf2500UlcRZdaRmCm5uCRvsdxt7n8q5n6luDA4J0IDjRVRxfxth4MOFL2J3Pcb8rDc3HQUn4H4p4IKXIkDgi113I5dL9h1qRxj8IlnhWfC6UxDv5kZ7JICCx06uTbX6C1+Vqyn/AMMYvxHj+zy6420sNB8rE2APTckW70MEUUkdvOfgqeCHd1MGcfEyeTEpJFdEjbUFJ3YXuQeltrVpknFCaS4ICMqte+3K+316Vi3/AIRxl1H2eU61DLZb3Um19uW/en5+F8QcsjV1KyKrBgxvsCbC9+drC1Bqo4AGhpA6YT4dxJ3JZ4y4lSbyRm/c2/nelEm9duKwzxsVdSrdjtXVXUhjbG0BqyyPLjlCtblTGOI2OFZAoGxFxtzAHt3pcrtaXyBR8/f+6iewOq1GOq0xcDqn2sK1vNGAv7RA5epBIpm+LyoY4WA8wkcA+hAJB+ai3zpW4OQHELqFyJMPpP6tjqPyAWpnxPxjNixGTdUW/wA25/uH51gc0u1TfIJmBHa6OAs3limZFPkKkkEmwtvcAV6Y4MBOCjc76xrB7g/dPzAB+dYl8DOB48bJPNiIi8KAIvmKqZDZiCFIJsuk9vN16eiFUAAAWA2AFaxCBKZEvd3aX2iiinoEUUUVFEVR8Q/ppIML0kbxZf8AVREMR/vSGJbdQWq8qKmWRiZpgv6RlCFtTHyg3AsTYC9zsOp71RFo43Bpv8tSbVnHCv8A5fnWJwJ2hxI8eAdAdyQPlrH/ALYrSKq8w4aw08qTSxhpI7aH1MCtjcW0kW3oXNuiE2GUMDmu4I+fQpP4t/8AUGW/sv8A/wBVe8e8J/bsOPDOnEQnXA4NiGFja/QGw36EKelWeM4Zw0syzvHqlS2l9bgrbtZtuvLvVpVBnN9UbtRXZlnLR9T/AGlbgPjAY2EpJ5MVD5ZoyLG421AdieY6G47X+fFE/wDlOK/ZT/5EqxzDhDCTzCZ4R4o/0is0bdtzGwJ223rvxXDuHlh8B4wYiblLkBjzu1j5jcA733FSnbSCoJIhK2RoIFg1/RtdHBf+bcJ/s8P/AELVzUbL8vSCMRxjSi7KtyQB2Gomw9Kk0YFBZ5HBziR1RVZxBm7YWHxRBJOqka1isXVN7sFJ89tvKN7G/SrOqfF43FpjIkWBZMI6kNIr/pI5NyCytYGMgW8tzc/W0C6eIszLZXPiMPIVP2Z5opAN9kMimzDrYcx1rhwXxEMVhIDJJE2JaCOWREIuA4uCVBJUH+bcqWviu+WyYeYYjEqMRDDKEiXElWLlCUDRq3m8xUi4/KoXA3EeV4TBQPBh5HxBgiWVoMFKzs+ldQL6LHzC9tVrihtWtTpe4qzWPDK00xIiSNmcixOxFltfctcgfTarzC4jxEVwGXUoazqVYXF7EHdSOoNR5sojkL+IokWQWKsLrYixFjzuKXMwvbtVg0skwXxBdfDxuL2ikLeDCtlEcbHykm13kOkegX3Nlnij4zNiG/RK0aD7oDWa9vvHmjH3XlcVMwvwh8bH4pMRO8eEwsnhx+YM7KVEiIpa4UKjJc2O/TnadmXwby6FDI0+JC9tUZt630b/AErA4QRkiQ35JwLjW0JWyj4nMm8xDM2nVIkYEpCm4Ui4TRa6ixFrm4N7035FxSmJDKHjYWuVMmgnqQAe4v8AnWfZtw1l6i8WP7+V01n6xn+FKcsYBsCGHcXt/wAwBojpYZxbbHsfsp2rmcrcM64cy/FIWlWKF7X1hwhHvby299vzrI+J8njws/hxTx4hbA6kN9J/VY8iw/skjfpyqporTp9O6HBdYS5JA/oiiiu8RDwixvfWANtiACW37i6betaiaS1ecKqVBk6KSxP/ACL87u/0NVGcZgZ53kbqbfIbfwrQfhFlXitqZdUSOGcW2JUalHryufS3esyJvv3rNFRlcfBNee6AtS+HXxbfBwxYJMNGRqPn1NqYsxJLWG5A2v2ArauFeKzjA14jGVIF73BNr7XAO1efuAOD/FKTyGyX5WubDcaexPK55C57Vu2SDzqQAukGwHLtf1NjzpEuoLZQGnHVVQqjymyiuuGXUL12VvBsWEtFFFFWoiiiqjFSCfEHDX8kcaySgG2rWWCIbfh/RuWHXyjkSDRKJrbRiuLsFE2l8VArXsQZF2PrvsferHC4xJVDxuroeTKwZT8xtQ2DQp4ZRSlraNI027W5W9KRMbkv9E46GfC3XC4mVIZ4R9xWc2R1HQX+nIbNYCSQnsjjk7oJB6Xwf68k4zcQ4ZHMbYiFXXmpkUMPcE3FcsPnuHkcIk8TO17KJFLGwubAG5sN6VMD/wCpJ/8AYl/60p2aMEgkAlTcX6GxFx8iR86jSSqljYyucgH4+y50UUUazooooqKIpOzjib7Rj1yvDllkW0mKexXRCNLaVPV5NSLqH3Qzb35ONdCYGMSNKEUSOqqzgDUVW5UE8yBqP1qios7+JXEOEhlbBq8WGnxiAYjEFLssG6/hUs8rLqVV6C5uNr2OR8YRQ4rC5fHh5Y8LLAVw0sitGXeIXZdMgDadGkhiASTyIINN39Dw+P8AaPDQz6AniEXYKCSACeQux5c+vIVzxOXRyPG7orNExaNiLlWIKkjtsSKqlak18Jr7XViXshPpVk0LVJD464ZTGYXyu8c6EFJVYhtTHcEgjUtunSwtyrOJvgzmUkJLYtXteyGSRgbep2BPLl861HNcYCxANrNf0va1T8TnMcMWxDMo67C/f+d689FqzvdnA9OVsMZ2jHKwHG/B/HwQtLMI0VRewbUT2+6LD5mpHB3Di4XXisbpWNFGgeIrCQm5uNBN7AdO552rYZ+KFmjdJQiW+9upUjc/i62HKxrIOKeKIcTrjQpGB5S5Ubr00gKWJ3YchYE251rGokm7oyDyaStm3nBShxHj45sS7xRiNDyUbcutul+1VtScPgTLOsURDF3CIT5QSTYc+VaLi/h3hMLDeSQyPpF97ea1zYDluQK3STxwANP3QsjdIcLMkUkgAEkm1huf+9duLg0OUve1r+9hfb0O3yrunkjWVWivZWBAPoQfzqP4535EsbkkX359aeCTlLIAwtGi4qjy7LTh4GHjTKDzuRrHmJtsOwHtSTl3hIpLr4jsLBeQXsSetVlyT3Jq9yXhgym7tYD8KkFvnv5enMVn2Niadx5TGkuOAnTgrHuyhCDZPLYAAKvQ3/F7VqWVZkscbam5X6gAdRyO/X8ut6zyPFphVVbqNrquwFhzJ9OnvUiDOEllVImDyn0/Ri29yepHW3LlXHkc7dvAwjLLK1rhjF+IjkX06tieptc/wq6qg4UnAQxdV81zzN9txV/XX0Tt0DSlPFOpFFFFa0CKR5c0+xZ4wlOmLHRRhHPISR3ULfpfUfmy96eKrs+4fgxsJinQOvMdCp7qRuD/ADyoXAnhPhe1pIfwRR/PVWNU3EEYmMMA3Yyxyn+ykTiQk+hZVT3f0NRsBwtNCAiY/EmMbAOsLsB21vGT9at8BliQ306mZranY6nYjlcnoN7AWAvsBUyVXdYbBvw/P/Ulx4JJeI51kVXAwaGxF99af306YXKYYm1RxqjEWuottz/hUCHhhFxz40SP4jx+GV8ujQCCLeXVe6je9XVU1tXaOaXdtDTigEUUUUazIoooqKIoooqKIoooqKIqNmN/CewLGxNgLk9du5qTRQubuBCgXmXi34gSS4h3wqnwo9mdr8z5Qelt9hffal6fj3FPJrd73ABXfTYel7Annf1NPHxcyuHCRPBBGsaiVCdK21EgtZj1IBU8zzrKUwzFWcKSq21HoL3tf6Vi08URabbVGs8/lrQ97xVFScwzZ5W3ZtPQX9r8vaoVFFbmtDRQWckk2Vc8G5tHhcdBPKuqNGuwtq5gi9utiQflVnxlx0cZJdBoQEm3K/XcfwpToC3pboWOeHnkI2vc0UF8r6BRRTktc9Wnkd+9XGF4sljTStvcjr/PSqSvqr62oHMa79wtGHkcK2hxE2LkWNmYhmGo2vYdzb8I7cq1DhjJo4AI1kUH1O4B5Dc72IvsPqd6zPKWVlZT5BcAlbltwQNr3YncD35WrU+FslYRh5CVPPSTdj+0beXn90Dqb1yP1B21tcDwWhi0DhiHwWubsSCCduWx6c9xzptRweVI+AxhQBbjbkNgQOnLareLMztY0nR65kbdrkt7M4THRVZDnA/Fv6/ztUxcch/EK7LJ438FKorvpaznjE4XGwYaSE2xDBY5dY03uAQRpuGBK7f2hv2ZaS/ixk5my8yptLhmEykcwF+99AdX+4KN9gWE/TNY6QNfwcf1805OTY23Ntrm2/0NqXeGuMfteIxGHaEwyYcgMGcMTckXFhuu3P8AtL3qx4bzgYvCQ4gW/SICfRuTD5MCPlWcNjHw+bYbMSbQ5gzxHawEdwkRP7SiKT/iqnOqiE2CAO3scMjj1HT4ArWqrskzVsQjPo0IHdUOrVrCsU1DYWUkbdxvXHiTGtFhnMf9a9o4v9ZIRGh9gWDH0BqXgMGsMSRJ92NFRfZRYfuo+qzUAyz1/D9FX5txPFh8ThsO/wB7Esyqb/dsNr/tMVUep9KuKy/jjKGxeFnzCO/iQSgwEcxDASrEe7mSW/UKlPvDecrjMJDiF/0iAkdm5MPkwI+VA11kgp80AbG17fQ+vP29lW8RcYHCYnD4fwfEOJOmNhIFF7gHVddvvDcXrjnPGL4IB8ThXWEkAyROsoUnYah5WA9bfnYVRfEP/O2Uf61v+qOmXjl1OAnjI1PLG0caAXZ5GFkCjmSGsfQAnkKqz3s8JojjAitv7uefEhXWExSSxrIjBkdQysORBFwfpXbVTwnlLYXBQQObtHGA3UauZA9ASR8qtqYOFheAHEN4RRRULM8yES92PIfxNDJI2Npc40AqAJNBTGcAXJsKp8dn4APh7+p/gKWkxrSuZXN+YTnst+3Le30qQkg0kmuDN+pufiPH8/ZahBt5ykvjaeMtfEqHRiNbMurS2wU+mxIuOntao+CyeJkcHQkZUqVVQA4Y+UlRsem/7q7eKM0AYgrrLFVVLbu9tIX3N1+V+xpYzXNJMKhUSBpMQSuq9wp5Oy3G0aXZF9mO16REx72gA5P5a2upuSkPO8CsM8iI2tFY6W7i9unUWIv6VHkwjrbUrLcA7gjY9d+lSsNIhlaUgaE3Vdt7WCD16E99Jr5mGcyTMSzE+YkX3Ir0jS7A+JXLpvJXzDYdEceODbfyg2PLY+3+NS8yzKMkGJQrDbUqhQw6Ej9b1Fr9d6hT5gXUBt9IABvv8+/+AqMq9DYX69vpVbLNu+yIuDcNRKN+YPqP8RXGr/h3J8PiSYJHMM7bxPcGNr8lI6E9CDv72FQs/wCHJ8FL4c6FT+E81Yd1PX25jqBVtkaXbOqW5p5VbQBXbFhHY2Ck06ZNwNqu0wstthe25sdt7tt0996GWdkQtxRMic5cOC8CBZ1XUed22Oxt5R036+larl0AK7+VuwFrmlnJ8uig/qy/UWY7W+fJfemDD4pD6Hsf8fnXnNZIZHWFp20KKu8PALi9r/Sp3hgdtqoo803sSbdwN+X5fnUvC4gWsuwv7+t9zcn1O9c8ja3IQFWTGvgPvUdp7eb+Nfftfr+6gDx1SjyneuE0IdSrC6sCCDyIOxH0rnRXvEpZJwvjHw0eNynURKJhFAeuiY6WYfspeX502fEbhxZsqeONbGBRJEB08Mch/uagPlU5uEUOajH7XEJjt113sG/4CV+lMBF6U1mCCuhLqR2jZGc4J9ev8fMpK4Wzz+kvsb3v4EXiy/686oF/ITtb1Q0w8TY1o8ORGbTSlYYvR5DpDeyi7n0Q1E4M4STL4pI1sdczvfspNkX5KB8yal4jLpJMZFI2jwYVcqLnUZWAXURa2ya1Av8AjJ9KsA7c8pcjozLbf2jj+a+PyXXBwjhliEQVtAUJYyyWK2tYjVblSn8NJThMVi8sc/1TmWG/WNrfwMZt3LVotKPEHCU0mY4fHYdo0eJdLhy36Rd9vKptszC+/MbbVHNqiFcMu4OjkOCOviOP6VN8SYlfNMpVgGUysCDuCNUddvHnDZwpizHBIFkw28iKLB4vxXA7Am/9kk/hFWfFHCs+KxmDxCGJVwratLM13JKkjZdvu2B358ulN1rixodlkpn+R2bY9pugbHqTj4KBkOdx4zDpPEbq4vbqp6qfUHarCknA8GYnAYl3wEkX2eU6nw82oKrd0ZAbduXKwN7C11j8zkjTS5TxW38gNlX3JuTz3sPaqkmETC5/RZ5Im7v9ZsH4j1Xbm+caLoh8/wC6lDiPMWSNiN32UG/4mIH8amnn6n+f76oOKCTE4HMMh525Mp9K8vPqX6iQbuL46LTFGGq1gNrDoNvpUlk8pueW9qg4WTe3WueY4khdK82IAF+v93U+xrNGRWU54ylTiQ+JIrbqQpWNh+AAfpZd+ZCkqv8Aaf2tnvEc+rXKLKoXwoF7RA6CQO5s63PQNzuCHnNC8qBEa32hvCVuq4dN3cft7tf1T0pXxOULiMXBGQQjhpdKmxWBRoiUfq3AZv8A3K7OkcG5d0v4D8r4+KXKbbQ/Pz84UbLcvw0cBcuWOknQ4tZlFmYKOYubXPLlzNJzXZj3O+1avmHDmEEOj9KiXDHSQSbb7l76hfex2vvSzNkuXozADFNpF9ynptsPXvWyDUtycm0h8RdQFJOK77b2rkIeh6i4/n5GmWT7KBaOArfbU8hJ+lj2qnzOO1rLt9645AH/ABB+tbGy7jVUluh2iyuWGw4fTHI2gH7jk7KezX5Ke/Q+l61jhCE4mE4XFsZnga6OTdhYcgedxfre4JB2rJEUsC4W42AHM/SpWCzfEwWCO0fmDar7gjbe/S3SkTxGQUCiFNNrReIMGuBALLdCQFcDbv62Yb+U+vyrZ+MYdNlbl1UXr4+ZR4lSzsJPGYJPGGuUcAaZYgd7eXzAd9qRMdhmgkaN10sPKRf8we3WskOna/D+QmGQhNEnFseoMSwI5beb6A2HzPWpOD4phPLY/wBrb1PM86RUJvt/h+ddniWI5N8/X06VsOlZVJO8nK02HjKEadwACbEuPX53/fU/DcSo9wNgTz3tbmLW6VlyrG7LqI6jlawtt71ymup8jG3cX5ct+9ZXaKMog5a/JnqC29wOxrobiVL7MD86ySPOZVbTcN8rfuqwh4nVFC+CjW6ltzS/+ODfNZ3HK9b0UUV20CKKKKiiKKKKiiKKKKiiKKKKii68ROEUsxsFFzWZY/GzyYl21OEJHLw7DkLDVuAPbofnpuI+6fl++olc3WwOmIF0PS/qnxPDbws3jlnK7+NcczeIXNr2Fjy6fOvuawExMCSxCAkm17i3awvt0rSK+Scq5/8Ax5sd75fdOE1dFniHVpI7A/WqHiKZiSVPnkIw0G/4nNpH/wB3cD0Rv1q2BOntUeT70fuf3VcX6dsde75fdG/U7hwswbBhle1tB04eO3SJRaQi3ez9vurStkk4mxuKxN10rphj0nYADfT6eUfU1vkX3V+dQ8ByPv8AwrTHotrXDdz5ffySzNZGFkGZy3uxsAAefI8rE78v591l8RZiCosV+9fsLjuO3XrXoySor9adHpdoq/l91Rm8l58jhR99jbcdj35fI9q65oAyuFsWRSQQQCVve35W+VeiR09q4pzPtTOwPir7byXmXUBoe6rY2LbbnsQeov8AxqLmGNS+zF/XYb+/b27V6ff7vzrpp7YhdlA+boAvNvCynxDINIEancsAB6n0/vrjm2PWeZpJNhYAC4vYCw+tuvcdLV6fH9U3yqP0qbLcXIN1Cl5XxGIXkp27k/w/jX0zIR0BHtvXqQUU3aEG8rywmINxbTbsbVz+0KFOklT6NtXqM1yWoWhQOXlWUaduR5nff29PausW7ivV78641YQnlf/Z"/>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Book Antiqua"/>
              <a:ea typeface="Book Antiqua"/>
              <a:cs typeface="Book Antiqua"/>
              <a:sym typeface="Book Antiqua"/>
            </a:endParaRPr>
          </a:p>
        </p:txBody>
      </p:sp>
      <p:sp>
        <p:nvSpPr>
          <p:cNvPr id="313" name="Google Shape;313;p22"/>
          <p:cNvSpPr/>
          <p:nvPr/>
        </p:nvSpPr>
        <p:spPr>
          <a:xfrm>
            <a:off x="1344799" y="160338"/>
            <a:ext cx="6454402"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it-IT" sz="2000" b="0" i="0" u="none" strike="noStrike" cap="none">
                <a:solidFill>
                  <a:srgbClr val="FFFFFF"/>
                </a:solidFill>
                <a:latin typeface="Book Antiqua"/>
                <a:ea typeface="Book Antiqua"/>
                <a:cs typeface="Book Antiqua"/>
                <a:sym typeface="Book Antiqua"/>
              </a:rPr>
              <a:t>Campi di concentramento e campi di internamento </a:t>
            </a:r>
            <a:endParaRPr sz="1400" b="0" i="0" u="none" strike="noStrike" cap="none">
              <a:solidFill>
                <a:srgbClr val="000000"/>
              </a:solidFill>
              <a:latin typeface="Arial"/>
              <a:ea typeface="Arial"/>
              <a:cs typeface="Arial"/>
              <a:sym typeface="Arial"/>
            </a:endParaRPr>
          </a:p>
        </p:txBody>
      </p:sp>
      <p:pic>
        <p:nvPicPr>
          <p:cNvPr id="314" name="Google Shape;314;p22"/>
          <p:cNvPicPr preferRelativeResize="0"/>
          <p:nvPr/>
        </p:nvPicPr>
        <p:blipFill rotWithShape="1">
          <a:blip r:embed="rId3">
            <a:alphaModFix/>
          </a:blip>
          <a:srcRect/>
          <a:stretch/>
        </p:blipFill>
        <p:spPr>
          <a:xfrm>
            <a:off x="307975" y="803337"/>
            <a:ext cx="1762125" cy="2590800"/>
          </a:xfrm>
          <a:prstGeom prst="rect">
            <a:avLst/>
          </a:prstGeom>
          <a:noFill/>
          <a:ln>
            <a:noFill/>
          </a:ln>
        </p:spPr>
      </p:pic>
      <p:sp>
        <p:nvSpPr>
          <p:cNvPr id="315" name="Google Shape;315;p22"/>
          <p:cNvSpPr/>
          <p:nvPr/>
        </p:nvSpPr>
        <p:spPr>
          <a:xfrm>
            <a:off x="539552" y="3867432"/>
            <a:ext cx="7776864" cy="23698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it-IT" sz="2000" b="0" i="0" u="none" strike="noStrike" cap="none">
                <a:solidFill>
                  <a:srgbClr val="FFFFFF"/>
                </a:solidFill>
                <a:latin typeface="Book Antiqua"/>
                <a:ea typeface="Book Antiqua"/>
                <a:cs typeface="Book Antiqua"/>
                <a:sym typeface="Book Antiqua"/>
              </a:rPr>
              <a:t>I campi coloniali</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r>
              <a:rPr lang="it-IT" sz="1600" b="0" i="0" u="none" strike="noStrike" cap="none">
                <a:solidFill>
                  <a:schemeClr val="lt1"/>
                </a:solidFill>
                <a:latin typeface="Book Antiqua"/>
                <a:ea typeface="Book Antiqua"/>
                <a:cs typeface="Book Antiqua"/>
                <a:sym typeface="Book Antiqua"/>
              </a:rPr>
              <a:t>«Storicamente i primi campi non furono quelli concentrazionari nazisti e sovietici bensì quelli coloniali, spagnoli, americani e inglesi. Realizzati nel corso di guerre coloniali per rinchiudervi i famigliari e i probabili fiancheggiatori dei combattenti avversari, tali strutture non assomigliavano affatto  ai famigerati campi russi o tedeschi. Anzi a fronte delle dimensioni, della crudeltà e della durata del tempo di dei Gulag e dei Lager – se non fosse per la loro primogenitura, i campi coloniali apparirebbero oggi un episodio del tutto secondario» (</a:t>
            </a:r>
            <a:r>
              <a:rPr lang="it-IT" sz="1400" b="0" i="0" u="none" strike="noStrike" cap="none">
                <a:solidFill>
                  <a:schemeClr val="lt1"/>
                </a:solidFill>
                <a:latin typeface="Book Antiqua"/>
                <a:ea typeface="Book Antiqua"/>
                <a:cs typeface="Book Antiqua"/>
                <a:sym typeface="Book Antiqua"/>
              </a:rPr>
              <a:t>Capogreco</a:t>
            </a:r>
            <a:r>
              <a:rPr lang="it-IT" sz="1600" b="0" i="0" u="none" strike="noStrike" cap="none">
                <a:solidFill>
                  <a:schemeClr val="lt1"/>
                </a:solidFill>
                <a:latin typeface="Book Antiqua"/>
                <a:ea typeface="Book Antiqua"/>
                <a:cs typeface="Book Antiqua"/>
                <a:sym typeface="Book Antiqua"/>
              </a:rPr>
              <a:t>)</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endParaRPr sz="1600" b="0" i="0" u="none" strike="sngStrike" cap="none">
              <a:solidFill>
                <a:schemeClr val="lt1"/>
              </a:solidFill>
              <a:latin typeface="Book Antiqua"/>
              <a:ea typeface="Book Antiqua"/>
              <a:cs typeface="Book Antiqua"/>
              <a:sym typeface="Book Antiqua"/>
            </a:endParaRPr>
          </a:p>
        </p:txBody>
      </p:sp>
      <p:sp>
        <p:nvSpPr>
          <p:cNvPr id="316" name="Google Shape;316;p22"/>
          <p:cNvSpPr/>
          <p:nvPr/>
        </p:nvSpPr>
        <p:spPr>
          <a:xfrm>
            <a:off x="2468810" y="1340768"/>
            <a:ext cx="6192688" cy="83099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it-IT" sz="1600" b="0" i="0" u="none" strike="noStrike" cap="none">
                <a:solidFill>
                  <a:schemeClr val="lt1"/>
                </a:solidFill>
                <a:latin typeface="Book Antiqua"/>
                <a:ea typeface="Book Antiqua"/>
                <a:cs typeface="Book Antiqua"/>
                <a:sym typeface="Book Antiqua"/>
              </a:rPr>
              <a:t>«I campi di concentramento sono serviti al totalitarismo quali laboratori per la verifica della sua pretesa di dominio assoluto sull’uomo divenendo, ben presto l’istituzione centrale del dominio totalitario». </a:t>
            </a:r>
            <a:endParaRPr sz="1400" b="0" i="0" u="none" strike="noStrike" cap="none">
              <a:solidFill>
                <a:srgbClr val="000000"/>
              </a:solidFill>
              <a:latin typeface="Arial"/>
              <a:ea typeface="Arial"/>
              <a:cs typeface="Arial"/>
              <a:sym typeface="Arial"/>
            </a:endParaRPr>
          </a:p>
        </p:txBody>
      </p:sp>
      <p:sp>
        <p:nvSpPr>
          <p:cNvPr id="317" name="Google Shape;317;p22"/>
          <p:cNvSpPr txBox="1">
            <a:spLocks noGrp="1"/>
          </p:cNvSpPr>
          <p:nvPr>
            <p:ph type="title"/>
          </p:nvPr>
        </p:nvSpPr>
        <p:spPr>
          <a:xfrm>
            <a:off x="321220" y="3424356"/>
            <a:ext cx="1748880" cy="364684"/>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lt1"/>
              </a:buClr>
              <a:buSzPct val="100000"/>
              <a:buFont typeface="Lucida Sans"/>
              <a:buNone/>
            </a:pPr>
            <a:r>
              <a:rPr lang="it-IT" sz="1400">
                <a:solidFill>
                  <a:schemeClr val="lt1"/>
                </a:solidFill>
              </a:rPr>
              <a:t>Hannah Arendt</a:t>
            </a:r>
            <a:br>
              <a:rPr lang="it-IT" sz="1400">
                <a:solidFill>
                  <a:schemeClr val="lt1"/>
                </a:solidFill>
              </a:rPr>
            </a:br>
            <a:endParaRPr sz="1400" b="1">
              <a:solidFill>
                <a:schemeClr val="lt1"/>
              </a:solidFill>
            </a:endParaRPr>
          </a:p>
        </p:txBody>
      </p:sp>
      <p:sp>
        <p:nvSpPr>
          <p:cNvPr id="318" name="Google Shape;318;p22"/>
          <p:cNvSpPr/>
          <p:nvPr/>
        </p:nvSpPr>
        <p:spPr>
          <a:xfrm>
            <a:off x="2468810" y="2884874"/>
            <a:ext cx="6207646"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it-IT" sz="1000" b="0" i="0" u="none" strike="noStrike" cap="none">
                <a:solidFill>
                  <a:schemeClr val="lt1"/>
                </a:solidFill>
                <a:latin typeface="Book Antiqua"/>
                <a:ea typeface="Book Antiqua"/>
                <a:cs typeface="Book Antiqua"/>
                <a:sym typeface="Book Antiqua"/>
              </a:rPr>
              <a:t>Pubblicato per la prima volta nel 1951 negli Stati Uniti sotto il titolo "The Origins of Totalitarianism", </a:t>
            </a:r>
            <a:r>
              <a:rPr lang="it-IT" sz="1000" b="1" i="0" u="none" strike="noStrike" cap="none">
                <a:solidFill>
                  <a:schemeClr val="lt1"/>
                </a:solidFill>
                <a:latin typeface="Book Antiqua"/>
                <a:ea typeface="Book Antiqua"/>
                <a:cs typeface="Book Antiqua"/>
                <a:sym typeface="Book Antiqua"/>
              </a:rPr>
              <a:t>"Le origini del totalitarismo" </a:t>
            </a:r>
            <a:r>
              <a:rPr lang="it-IT" sz="1000" b="0" i="0" u="none" strike="noStrike" cap="none">
                <a:solidFill>
                  <a:schemeClr val="lt1"/>
                </a:solidFill>
                <a:latin typeface="Book Antiqua"/>
                <a:ea typeface="Book Antiqua"/>
                <a:cs typeface="Book Antiqua"/>
                <a:sym typeface="Book Antiqua"/>
              </a:rPr>
              <a:t>è considerato il capolavoro della filosofa Hannah Arendt (1906-75).</a:t>
            </a:r>
            <a:endParaRPr sz="1600" b="0" i="0" u="none" strike="noStrike" cap="none">
              <a:solidFill>
                <a:schemeClr val="lt1"/>
              </a:solidFill>
              <a:latin typeface="Book Antiqua"/>
              <a:ea typeface="Book Antiqua"/>
              <a:cs typeface="Book Antiqua"/>
              <a:sym typeface="Book Antiqua"/>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4"/>
                                        </p:tgtEl>
                                        <p:attrNameLst>
                                          <p:attrName>style.visibility</p:attrName>
                                        </p:attrNameLst>
                                      </p:cBhvr>
                                      <p:to>
                                        <p:strVal val="visible"/>
                                      </p:to>
                                    </p:set>
                                    <p:animEffect transition="in" filter="fade">
                                      <p:cBhvr>
                                        <p:cTn id="7" dur="500"/>
                                        <p:tgtEl>
                                          <p:spTgt spid="314"/>
                                        </p:tgtEl>
                                      </p:cBhvr>
                                    </p:animEffect>
                                  </p:childTnLst>
                                </p:cTn>
                              </p:par>
                              <p:par>
                                <p:cTn id="8" presetID="10" presetClass="entr" presetSubtype="0" fill="hold" nodeType="withEffect">
                                  <p:stCondLst>
                                    <p:cond delay="0"/>
                                  </p:stCondLst>
                                  <p:childTnLst>
                                    <p:set>
                                      <p:cBhvr>
                                        <p:cTn id="9" dur="1" fill="hold">
                                          <p:stCondLst>
                                            <p:cond delay="0"/>
                                          </p:stCondLst>
                                        </p:cTn>
                                        <p:tgtEl>
                                          <p:spTgt spid="317"/>
                                        </p:tgtEl>
                                        <p:attrNameLst>
                                          <p:attrName>style.visibility</p:attrName>
                                        </p:attrNameLst>
                                      </p:cBhvr>
                                      <p:to>
                                        <p:strVal val="visible"/>
                                      </p:to>
                                    </p:set>
                                    <p:animEffect transition="in" filter="fade">
                                      <p:cBhvr>
                                        <p:cTn id="10" dur="500"/>
                                        <p:tgtEl>
                                          <p:spTgt spid="317"/>
                                        </p:tgtEl>
                                      </p:cBhvr>
                                    </p:animEffect>
                                  </p:childTnLst>
                                </p:cTn>
                              </p:par>
                              <p:par>
                                <p:cTn id="11" presetID="10" presetClass="entr" presetSubtype="0" fill="hold" nodeType="withEffect">
                                  <p:stCondLst>
                                    <p:cond delay="0"/>
                                  </p:stCondLst>
                                  <p:childTnLst>
                                    <p:set>
                                      <p:cBhvr>
                                        <p:cTn id="12" dur="1" fill="hold">
                                          <p:stCondLst>
                                            <p:cond delay="0"/>
                                          </p:stCondLst>
                                        </p:cTn>
                                        <p:tgtEl>
                                          <p:spTgt spid="318"/>
                                        </p:tgtEl>
                                        <p:attrNameLst>
                                          <p:attrName>style.visibility</p:attrName>
                                        </p:attrNameLst>
                                      </p:cBhvr>
                                      <p:to>
                                        <p:strVal val="visible"/>
                                      </p:to>
                                    </p:set>
                                    <p:animEffect transition="in" filter="fade">
                                      <p:cBhvr>
                                        <p:cTn id="13" dur="500"/>
                                        <p:tgtEl>
                                          <p:spTgt spid="31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16">
                                            <p:txEl>
                                              <p:pRg st="0" end="0"/>
                                            </p:txEl>
                                          </p:spTgt>
                                        </p:tgtEl>
                                        <p:attrNameLst>
                                          <p:attrName>style.visibility</p:attrName>
                                        </p:attrNameLst>
                                      </p:cBhvr>
                                      <p:to>
                                        <p:strVal val="visible"/>
                                      </p:to>
                                    </p:set>
                                    <p:animEffect transition="in" filter="fade">
                                      <p:cBhvr>
                                        <p:cTn id="18" dur="500"/>
                                        <p:tgtEl>
                                          <p:spTgt spid="31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15"/>
                                        </p:tgtEl>
                                        <p:attrNameLst>
                                          <p:attrName>style.visibility</p:attrName>
                                        </p:attrNameLst>
                                      </p:cBhvr>
                                      <p:to>
                                        <p:strVal val="visible"/>
                                      </p:to>
                                    </p:set>
                                    <p:animEffect transition="in" filter="fade">
                                      <p:cBhvr>
                                        <p:cTn id="23" dur="500"/>
                                        <p:tgtEl>
                                          <p:spTgt spid="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5F1DE"/>
        </a:solidFill>
        <a:effectLst/>
      </p:bgPr>
    </p:bg>
    <p:spTree>
      <p:nvGrpSpPr>
        <p:cNvPr id="1" name="Shape 322"/>
        <p:cNvGrpSpPr/>
        <p:nvPr/>
      </p:nvGrpSpPr>
      <p:grpSpPr>
        <a:xfrm>
          <a:off x="0" y="0"/>
          <a:ext cx="0" cy="0"/>
          <a:chOff x="0" y="0"/>
          <a:chExt cx="0" cy="0"/>
        </a:xfrm>
      </p:grpSpPr>
      <p:pic>
        <p:nvPicPr>
          <p:cNvPr id="323" name="Google Shape;323;p23" descr="http://www.comunisticesena.it/images/campi/0001.jpg"/>
          <p:cNvPicPr preferRelativeResize="0"/>
          <p:nvPr/>
        </p:nvPicPr>
        <p:blipFill rotWithShape="1">
          <a:blip r:embed="rId3">
            <a:alphaModFix/>
          </a:blip>
          <a:srcRect/>
          <a:stretch/>
        </p:blipFill>
        <p:spPr>
          <a:xfrm>
            <a:off x="4843793" y="1610568"/>
            <a:ext cx="4284018" cy="5274816"/>
          </a:xfrm>
          <a:prstGeom prst="rect">
            <a:avLst/>
          </a:prstGeom>
          <a:noFill/>
          <a:ln>
            <a:noFill/>
          </a:ln>
        </p:spPr>
      </p:pic>
      <p:sp>
        <p:nvSpPr>
          <p:cNvPr id="324" name="Google Shape;324;p23"/>
          <p:cNvSpPr/>
          <p:nvPr/>
        </p:nvSpPr>
        <p:spPr>
          <a:xfrm>
            <a:off x="2123728" y="386661"/>
            <a:ext cx="5544615" cy="40011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it-IT" sz="2800" b="1" i="0" u="none" strike="noStrike" cap="none">
                <a:solidFill>
                  <a:srgbClr val="C00000"/>
                </a:solidFill>
                <a:latin typeface="Lucida Sans"/>
                <a:ea typeface="Lucida Sans"/>
                <a:cs typeface="Lucida Sans"/>
                <a:sym typeface="Lucida Sans"/>
              </a:rPr>
              <a:t>L’internamento civile regolamentare</a:t>
            </a:r>
            <a:endParaRPr sz="1400" b="0" i="0" u="none" strike="noStrike" cap="none">
              <a:solidFill>
                <a:srgbClr val="000000"/>
              </a:solidFill>
              <a:latin typeface="Arial"/>
              <a:ea typeface="Arial"/>
              <a:cs typeface="Arial"/>
              <a:sym typeface="Arial"/>
            </a:endParaRPr>
          </a:p>
        </p:txBody>
      </p:sp>
      <p:sp>
        <p:nvSpPr>
          <p:cNvPr id="325" name="Google Shape;325;p23"/>
          <p:cNvSpPr/>
          <p:nvPr/>
        </p:nvSpPr>
        <p:spPr>
          <a:xfrm>
            <a:off x="-33104" y="1898184"/>
            <a:ext cx="4876897" cy="461664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it-IT" sz="1400" b="0" i="0" u="none" strike="noStrike" cap="none">
                <a:solidFill>
                  <a:schemeClr val="dk1"/>
                </a:solidFill>
                <a:latin typeface="Book Antiqua"/>
                <a:ea typeface="Book Antiqua"/>
                <a:cs typeface="Book Antiqua"/>
                <a:sym typeface="Book Antiqua"/>
              </a:rPr>
              <a:t>Nel 1929 presso ogni Prefettura italiana venne istituita un’Anagrafe delle persone sospette in linea politica nella quale figuravano i nomi dei cittadini da arrestare in caso di “particolari contingenze”, quali le visite dei gerarchi, le manifestazioni patriottiche, i momenti di particolari  tensioni sociali e, ovviamente, lo stato di guerra.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it-IT" sz="1400" b="0" i="0" u="none" strike="noStrike" cap="none">
                <a:solidFill>
                  <a:schemeClr val="dk1"/>
                </a:solidFill>
                <a:latin typeface="Book Antiqua"/>
                <a:ea typeface="Book Antiqua"/>
                <a:cs typeface="Book Antiqua"/>
                <a:sym typeface="Book Antiqua"/>
              </a:rPr>
              <a:t>Nel maggio 1936 il Ministero della Guerra fornì indicazioni dettagliate sui criteri relativi all’istituzione dei campi e all’individuazione delle persone da internare; nella sostanza tali indicazioni prevedevano:</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it-IT" sz="1400" b="0" i="0" u="none" strike="noStrike" cap="none">
                <a:solidFill>
                  <a:schemeClr val="dk1"/>
                </a:solidFill>
                <a:latin typeface="Book Antiqua"/>
                <a:ea typeface="Book Antiqua"/>
                <a:cs typeface="Book Antiqua"/>
                <a:sym typeface="Book Antiqua"/>
              </a:rPr>
              <a:t> a) che i campi fossero preferibilmente ubicati nelle province di Perugia, Macerata, Ascoli Piceno, Aquila e Avellino,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it-IT" sz="1400" b="0" i="0" u="none" strike="noStrike" cap="none">
                <a:solidFill>
                  <a:schemeClr val="dk1"/>
                </a:solidFill>
                <a:latin typeface="Book Antiqua"/>
                <a:ea typeface="Book Antiqua"/>
                <a:cs typeface="Book Antiqua"/>
                <a:sym typeface="Book Antiqua"/>
              </a:rPr>
              <a:t>b) che il loro numero inizialmente si limitasse al tre;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it-IT" sz="1400" b="0" i="0" u="none" strike="noStrike" cap="none">
                <a:solidFill>
                  <a:schemeClr val="dk1"/>
                </a:solidFill>
                <a:latin typeface="Book Antiqua"/>
                <a:ea typeface="Book Antiqua"/>
                <a:cs typeface="Book Antiqua"/>
                <a:sym typeface="Book Antiqua"/>
              </a:rPr>
              <a:t>c) che ciascun campo accogliesse  non più di 1000/1500 internati;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it-IT" sz="1400" b="0" i="0" u="none" strike="noStrike" cap="none">
                <a:solidFill>
                  <a:schemeClr val="dk1"/>
                </a:solidFill>
                <a:latin typeface="Book Antiqua"/>
                <a:ea typeface="Book Antiqua"/>
                <a:cs typeface="Book Antiqua"/>
                <a:sym typeface="Book Antiqua"/>
              </a:rPr>
              <a:t>d) che, oltre agli oppositori politici (già confinati o ancora da fermare) fossero da internare anche le spie accertate;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it-IT" sz="1400" b="0" i="0" u="none" strike="noStrike" cap="none">
                <a:solidFill>
                  <a:schemeClr val="dk1"/>
                </a:solidFill>
                <a:latin typeface="Book Antiqua"/>
                <a:ea typeface="Book Antiqua"/>
                <a:cs typeface="Book Antiqua"/>
                <a:sym typeface="Book Antiqua"/>
              </a:rPr>
              <a:t>e) che l’internamento rientrasse tra le competenze del ministero dell’Interno (Capogreco)</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Book Antiqua"/>
              <a:ea typeface="Book Antiqua"/>
              <a:cs typeface="Book Antiqua"/>
              <a:sym typeface="Book Antiqua"/>
            </a:endParaRPr>
          </a:p>
        </p:txBody>
      </p:sp>
      <p:pic>
        <p:nvPicPr>
          <p:cNvPr id="326" name="Google Shape;326;p23" descr="https://encrypted-tbn1.google.com/images?q=tbn:ANd9GcSmbu6kQHt70_vok4rMWR98vJ_NnaklZbsOl6glleVer2hJ6Ww_4Q"/>
          <p:cNvPicPr preferRelativeResize="0"/>
          <p:nvPr/>
        </p:nvPicPr>
        <p:blipFill rotWithShape="1">
          <a:blip r:embed="rId4">
            <a:alphaModFix/>
          </a:blip>
          <a:srcRect/>
          <a:stretch/>
        </p:blipFill>
        <p:spPr>
          <a:xfrm>
            <a:off x="1" y="46827"/>
            <a:ext cx="1979712" cy="1653981"/>
          </a:xfrm>
          <a:prstGeom prst="rect">
            <a:avLst/>
          </a:prstGeom>
          <a:noFill/>
          <a:ln>
            <a:noFill/>
          </a:ln>
        </p:spPr>
      </p:pic>
      <p:sp>
        <p:nvSpPr>
          <p:cNvPr id="327" name="Google Shape;327;p23"/>
          <p:cNvSpPr/>
          <p:nvPr/>
        </p:nvSpPr>
        <p:spPr>
          <a:xfrm>
            <a:off x="7615643" y="1556793"/>
            <a:ext cx="1512168" cy="103105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it-IT" sz="1000" b="0" i="1" u="none" strike="noStrike" cap="none">
                <a:solidFill>
                  <a:schemeClr val="lt1"/>
                </a:solidFill>
                <a:latin typeface="Book Antiqua"/>
                <a:ea typeface="Book Antiqua"/>
                <a:cs typeface="Book Antiqua"/>
                <a:sym typeface="Book Antiqua"/>
              </a:rPr>
              <a:t>I campi dell'internamento civile regolamentare funzionanti per periodi diversi, tra </a:t>
            </a:r>
            <a:r>
              <a:rPr lang="it-IT" sz="1050" b="0" i="1" u="none" strike="noStrike" cap="none">
                <a:solidFill>
                  <a:schemeClr val="lt1"/>
                </a:solidFill>
                <a:latin typeface="Book Antiqua"/>
                <a:ea typeface="Book Antiqua"/>
                <a:cs typeface="Book Antiqua"/>
                <a:sym typeface="Book Antiqua"/>
              </a:rPr>
              <a:t>il 1940 e il 1943.</a:t>
            </a:r>
            <a:endParaRPr sz="1050" b="0" i="0" u="none" strike="noStrike" cap="none">
              <a:solidFill>
                <a:schemeClr val="lt1"/>
              </a:solidFill>
              <a:latin typeface="Book Antiqua"/>
              <a:ea typeface="Book Antiqua"/>
              <a:cs typeface="Book Antiqua"/>
              <a:sym typeface="Book Antiqua"/>
            </a:endParaRPr>
          </a:p>
        </p:txBody>
      </p:sp>
      <p:pic>
        <p:nvPicPr>
          <p:cNvPr id="328" name="Google Shape;328;p23"/>
          <p:cNvPicPr preferRelativeResize="0"/>
          <p:nvPr/>
        </p:nvPicPr>
        <p:blipFill rotWithShape="1">
          <a:blip r:embed="rId5">
            <a:alphaModFix/>
          </a:blip>
          <a:srcRect/>
          <a:stretch/>
        </p:blipFill>
        <p:spPr>
          <a:xfrm>
            <a:off x="7812359" y="15437"/>
            <a:ext cx="1315452" cy="1448442"/>
          </a:xfrm>
          <a:prstGeom prst="rect">
            <a:avLst/>
          </a:prstGeom>
          <a:noFill/>
          <a:ln>
            <a:noFill/>
          </a:ln>
        </p:spPr>
      </p:pic>
      <p:sp>
        <p:nvSpPr>
          <p:cNvPr id="329" name="Google Shape;329;p23"/>
          <p:cNvSpPr/>
          <p:nvPr/>
        </p:nvSpPr>
        <p:spPr>
          <a:xfrm>
            <a:off x="7919538" y="1397968"/>
            <a:ext cx="1085554"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it-IT" sz="900" b="0" i="1" u="none" strike="noStrike" cap="none">
                <a:solidFill>
                  <a:schemeClr val="dk1"/>
                </a:solidFill>
                <a:latin typeface="Book Antiqua"/>
                <a:ea typeface="Book Antiqua"/>
                <a:cs typeface="Book Antiqua"/>
                <a:sym typeface="Book Antiqua"/>
              </a:rPr>
              <a:t>uniformi prefettizie</a:t>
            </a:r>
            <a:endParaRPr sz="1200" b="0" i="1" u="none" strike="noStrike" cap="none">
              <a:solidFill>
                <a:schemeClr val="dk1"/>
              </a:solidFill>
              <a:latin typeface="Book Antiqua"/>
              <a:ea typeface="Book Antiqua"/>
              <a:cs typeface="Book Antiqua"/>
              <a:sym typeface="Book Antiqua"/>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33"/>
        <p:cNvGrpSpPr/>
        <p:nvPr/>
      </p:nvGrpSpPr>
      <p:grpSpPr>
        <a:xfrm>
          <a:off x="0" y="0"/>
          <a:ext cx="0" cy="0"/>
          <a:chOff x="0" y="0"/>
          <a:chExt cx="0" cy="0"/>
        </a:xfrm>
      </p:grpSpPr>
      <p:sp>
        <p:nvSpPr>
          <p:cNvPr id="334" name="Google Shape;334;p24"/>
          <p:cNvSpPr/>
          <p:nvPr/>
        </p:nvSpPr>
        <p:spPr>
          <a:xfrm>
            <a:off x="179512" y="159023"/>
            <a:ext cx="437812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it-IT" sz="2400" b="0" i="0" u="none" strike="noStrike" cap="none">
                <a:solidFill>
                  <a:srgbClr val="FFFFFF"/>
                </a:solidFill>
                <a:latin typeface="Book Antiqua"/>
                <a:ea typeface="Book Antiqua"/>
                <a:cs typeface="Book Antiqua"/>
                <a:sym typeface="Book Antiqua"/>
              </a:rPr>
              <a:t>L’internamento civile parallelo</a:t>
            </a:r>
            <a:endParaRPr sz="1400" b="0" i="0" u="none" strike="noStrike" cap="none">
              <a:solidFill>
                <a:srgbClr val="000000"/>
              </a:solidFill>
              <a:latin typeface="Arial"/>
              <a:ea typeface="Arial"/>
              <a:cs typeface="Arial"/>
              <a:sym typeface="Arial"/>
            </a:endParaRPr>
          </a:p>
        </p:txBody>
      </p:sp>
      <p:sp>
        <p:nvSpPr>
          <p:cNvPr id="335" name="Google Shape;335;p24"/>
          <p:cNvSpPr/>
          <p:nvPr/>
        </p:nvSpPr>
        <p:spPr>
          <a:xfrm>
            <a:off x="179512" y="794321"/>
            <a:ext cx="4392488" cy="569386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Book Antiqua"/>
                <a:ea typeface="Book Antiqua"/>
                <a:cs typeface="Book Antiqua"/>
                <a:sym typeface="Book Antiqua"/>
              </a:rPr>
              <a:t>«In Jugoslavia, </a:t>
            </a:r>
            <a:r>
              <a:rPr lang="it-IT" sz="1400" b="1" i="0" u="none" strike="noStrike" cap="none">
                <a:solidFill>
                  <a:srgbClr val="FF0000"/>
                </a:solidFill>
                <a:latin typeface="Book Antiqua"/>
                <a:ea typeface="Book Antiqua"/>
                <a:cs typeface="Book Antiqua"/>
                <a:sym typeface="Book Antiqua"/>
              </a:rPr>
              <a:t>l’esercito italiano </a:t>
            </a:r>
            <a:r>
              <a:rPr lang="it-IT" sz="1400" b="0" i="0" u="none" strike="noStrike" cap="none">
                <a:solidFill>
                  <a:schemeClr val="lt1"/>
                </a:solidFill>
                <a:latin typeface="Book Antiqua"/>
                <a:ea typeface="Book Antiqua"/>
                <a:cs typeface="Book Antiqua"/>
                <a:sym typeface="Book Antiqua"/>
              </a:rPr>
              <a:t>ricorse all’internamento dei civili nel quadro di un’occupazione violenta ed esplicitamente nazista che non escludeva l’incendio dei villaggi e la fucilazione di ostaggi civili e che ha lasciato nelle popolazioni locali </a:t>
            </a:r>
            <a:r>
              <a:rPr lang="it-IT" sz="1200" b="0" i="1" u="none" strike="noStrike" cap="none">
                <a:solidFill>
                  <a:srgbClr val="FF0000"/>
                </a:solidFill>
                <a:latin typeface="Book Antiqua"/>
                <a:ea typeface="Book Antiqua"/>
                <a:cs typeface="Book Antiqua"/>
                <a:sym typeface="Book Antiqua"/>
              </a:rPr>
              <a:t>“uno strascico di rancori e di risentimenti nei confronti di una comunità italiana che ancora oggi stenta ad attenuarsi”. </a:t>
            </a:r>
            <a:r>
              <a:rPr lang="it-IT" sz="1400" b="0" i="0" u="none" strike="noStrike" cap="none">
                <a:solidFill>
                  <a:schemeClr val="lt1"/>
                </a:solidFill>
                <a:latin typeface="Book Antiqua"/>
                <a:ea typeface="Book Antiqua"/>
                <a:cs typeface="Book Antiqua"/>
                <a:sym typeface="Book Antiqua"/>
              </a:rPr>
              <a:t>L’internamento oltre all’obiettivo  di allontanare dalle principali località gli individui che potevano aiutare i partigiani o agire in prima persona contro gli occupanti italiani, perseguiva spesso anche il fine della “sbalcanizzazione” del territorio. Era questo un vecchio proposito fascista – che oggi diremmo di </a:t>
            </a:r>
            <a:r>
              <a:rPr lang="it-IT" sz="1200" b="0" i="1" u="none" strike="noStrike" cap="none">
                <a:solidFill>
                  <a:schemeClr val="lt1"/>
                </a:solidFill>
                <a:latin typeface="Book Antiqua"/>
                <a:ea typeface="Book Antiqua"/>
                <a:cs typeface="Book Antiqua"/>
                <a:sym typeface="Book Antiqua"/>
              </a:rPr>
              <a:t>“pulizia etnica”</a:t>
            </a:r>
            <a:r>
              <a:rPr lang="it-IT" sz="1400" b="0" i="0" u="none" strike="noStrike" cap="none">
                <a:solidFill>
                  <a:schemeClr val="lt1"/>
                </a:solidFill>
                <a:latin typeface="Book Antiqua"/>
                <a:ea typeface="Book Antiqua"/>
                <a:cs typeface="Book Antiqua"/>
                <a:sym typeface="Book Antiqua"/>
              </a:rPr>
              <a:t> – che nella porzione di Slovenia annessa all’Italia come provincia di Lubiana sembrò potersi realizzare  mediante la “sostituzione” delle popolazioni autoctone con coloni italiani provenienti dalle più lontane regioni del Regno [….] Nei territori jugoslavi annessi le autorità italiane si servirono per l’internamento dei civili di diversi campi di concentramento gestiti “in proprio” [….] Il campo di maggiori dimensioni – quello allestito sull’isola di Arbe – fu sottoposto all’Intendenza  della II Armata (dal 5 maggio 1942 denominata Supersloda)» (</a:t>
            </a:r>
            <a:r>
              <a:rPr lang="it-IT" sz="1200" b="0" i="0" u="none" strike="noStrike" cap="none">
                <a:solidFill>
                  <a:schemeClr val="lt1"/>
                </a:solidFill>
                <a:latin typeface="Book Antiqua"/>
                <a:ea typeface="Book Antiqua"/>
                <a:cs typeface="Book Antiqua"/>
                <a:sym typeface="Book Antiqua"/>
              </a:rPr>
              <a:t>Capogreco</a:t>
            </a:r>
            <a:r>
              <a:rPr lang="it-IT" sz="1400" b="0" i="0" u="none" strike="noStrike" cap="none">
                <a:solidFill>
                  <a:schemeClr val="lt1"/>
                </a:solidFill>
                <a:latin typeface="Book Antiqua"/>
                <a:ea typeface="Book Antiqua"/>
                <a:cs typeface="Book Antiqua"/>
                <a:sym typeface="Book Antiqua"/>
              </a:rPr>
              <a:t>)</a:t>
            </a:r>
            <a:endParaRPr sz="1400" b="0" i="0" u="none" strike="noStrike" cap="none">
              <a:solidFill>
                <a:srgbClr val="000000"/>
              </a:solidFill>
              <a:latin typeface="Arial"/>
              <a:ea typeface="Arial"/>
              <a:cs typeface="Arial"/>
              <a:sym typeface="Arial"/>
            </a:endParaRPr>
          </a:p>
        </p:txBody>
      </p:sp>
      <p:sp>
        <p:nvSpPr>
          <p:cNvPr id="336" name="Google Shape;336;p24"/>
          <p:cNvSpPr/>
          <p:nvPr/>
        </p:nvSpPr>
        <p:spPr>
          <a:xfrm>
            <a:off x="5004046" y="123013"/>
            <a:ext cx="3834555" cy="28931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Book Antiqua"/>
                <a:ea typeface="Book Antiqua"/>
                <a:cs typeface="Book Antiqua"/>
                <a:sym typeface="Book Antiqua"/>
              </a:rPr>
              <a:t>«In base alla direttiva Roatta che ipotizzava lo sgombero di 20-30 mila sloveni venne predisposto un piano che prevedeva per la provincia di Lubiana  l’internamento di operai, disoccupati, profughi, senzatetto, ex militari,“frequentatori di dormitori pubblici”, studenti disoccupati, persone senza famiglia, studenti universitari, maestri, impiegati, professionisti, operai, ex militari italiani traferitisi in Jugoslavia dalla Venezia Giulia dopo l’avvento del fascismo e “simpatizzanti del movimento partigiano» (</a:t>
            </a:r>
            <a:r>
              <a:rPr lang="it-IT" sz="1200" b="0" i="0" u="none" strike="noStrike" cap="none">
                <a:solidFill>
                  <a:schemeClr val="lt1"/>
                </a:solidFill>
                <a:latin typeface="Book Antiqua"/>
                <a:ea typeface="Book Antiqua"/>
                <a:cs typeface="Book Antiqua"/>
                <a:sym typeface="Book Antiqua"/>
              </a:rPr>
              <a:t>Capogreco</a:t>
            </a:r>
            <a:r>
              <a:rPr lang="it-IT" sz="1400" b="0" i="0" u="none" strike="noStrike" cap="none">
                <a:solidFill>
                  <a:schemeClr val="lt1"/>
                </a:solidFill>
                <a:latin typeface="Book Antiqua"/>
                <a:ea typeface="Book Antiqua"/>
                <a:cs typeface="Book Antiqua"/>
                <a:sym typeface="Book Antiqua"/>
              </a:rPr>
              <a:t>)</a:t>
            </a:r>
            <a:endParaRPr sz="1400" b="0" i="0" u="none" strike="noStrike" cap="none">
              <a:solidFill>
                <a:srgbClr val="000000"/>
              </a:solidFill>
              <a:latin typeface="Arial"/>
              <a:ea typeface="Arial"/>
              <a:cs typeface="Arial"/>
              <a:sym typeface="Arial"/>
            </a:endParaRPr>
          </a:p>
        </p:txBody>
      </p:sp>
      <p:pic>
        <p:nvPicPr>
          <p:cNvPr id="337" name="Google Shape;337;p24" descr="Clicca sulla immagine per ingrandire"/>
          <p:cNvPicPr preferRelativeResize="0"/>
          <p:nvPr/>
        </p:nvPicPr>
        <p:blipFill rotWithShape="1">
          <a:blip r:embed="rId3">
            <a:alphaModFix/>
          </a:blip>
          <a:srcRect/>
          <a:stretch/>
        </p:blipFill>
        <p:spPr>
          <a:xfrm>
            <a:off x="5364089" y="3429000"/>
            <a:ext cx="3128621" cy="2016224"/>
          </a:xfrm>
          <a:prstGeom prst="rect">
            <a:avLst/>
          </a:prstGeom>
          <a:noFill/>
          <a:ln>
            <a:noFill/>
          </a:ln>
        </p:spPr>
      </p:pic>
      <p:sp>
        <p:nvSpPr>
          <p:cNvPr id="338" name="Google Shape;338;p24"/>
          <p:cNvSpPr/>
          <p:nvPr/>
        </p:nvSpPr>
        <p:spPr>
          <a:xfrm>
            <a:off x="5364088" y="5445224"/>
            <a:ext cx="3128621" cy="25391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it-IT" sz="1050" b="0" i="0" u="none" strike="noStrike" cap="none">
                <a:solidFill>
                  <a:schemeClr val="lt1"/>
                </a:solidFill>
                <a:latin typeface="Book Antiqua"/>
                <a:ea typeface="Book Antiqua"/>
                <a:cs typeface="Book Antiqua"/>
                <a:sym typeface="Book Antiqua"/>
              </a:rPr>
              <a:t>Lager di Gonars (Udine). Interno di una baracca</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5">
                                            <p:txEl>
                                              <p:pRg st="0" end="0"/>
                                            </p:txEl>
                                          </p:spTgt>
                                        </p:tgtEl>
                                        <p:attrNameLst>
                                          <p:attrName>style.visibility</p:attrName>
                                        </p:attrNameLst>
                                      </p:cBhvr>
                                      <p:to>
                                        <p:strVal val="visible"/>
                                      </p:to>
                                    </p:set>
                                    <p:anim calcmode="lin" valueType="num">
                                      <p:cBhvr additive="base">
                                        <p:cTn id="7" dur="500"/>
                                        <p:tgtEl>
                                          <p:spTgt spid="3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36"/>
                                        </p:tgtEl>
                                        <p:attrNameLst>
                                          <p:attrName>style.visibility</p:attrName>
                                        </p:attrNameLst>
                                      </p:cBhvr>
                                      <p:to>
                                        <p:strVal val="visible"/>
                                      </p:to>
                                    </p:set>
                                    <p:anim calcmode="lin" valueType="num">
                                      <p:cBhvr additive="base">
                                        <p:cTn id="12" dur="500"/>
                                        <p:tgtEl>
                                          <p:spTgt spid="336"/>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7"/>
                                        </p:tgtEl>
                                        <p:attrNameLst>
                                          <p:attrName>style.visibility</p:attrName>
                                        </p:attrNameLst>
                                      </p:cBhvr>
                                      <p:to>
                                        <p:strVal val="visible"/>
                                      </p:to>
                                    </p:set>
                                    <p:animEffect transition="in" filter="fade">
                                      <p:cBhvr>
                                        <p:cTn id="17" dur="2000"/>
                                        <p:tgtEl>
                                          <p:spTgt spid="337"/>
                                        </p:tgtEl>
                                      </p:cBhvr>
                                    </p:animEffect>
                                  </p:childTnLst>
                                </p:cTn>
                              </p:par>
                              <p:par>
                                <p:cTn id="18" presetID="10" presetClass="entr" presetSubtype="0" fill="hold" nodeType="withEffect">
                                  <p:stCondLst>
                                    <p:cond delay="0"/>
                                  </p:stCondLst>
                                  <p:childTnLst>
                                    <p:set>
                                      <p:cBhvr>
                                        <p:cTn id="19" dur="1" fill="hold">
                                          <p:stCondLst>
                                            <p:cond delay="0"/>
                                          </p:stCondLst>
                                        </p:cTn>
                                        <p:tgtEl>
                                          <p:spTgt spid="338"/>
                                        </p:tgtEl>
                                        <p:attrNameLst>
                                          <p:attrName>style.visibility</p:attrName>
                                        </p:attrNameLst>
                                      </p:cBhvr>
                                      <p:to>
                                        <p:strVal val="visible"/>
                                      </p:to>
                                    </p:set>
                                    <p:animEffect transition="in" filter="fade">
                                      <p:cBhvr>
                                        <p:cTn id="20" dur="2000"/>
                                        <p:tgtEl>
                                          <p:spTgt spid="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25"/>
          <p:cNvSpPr txBox="1">
            <a:spLocks noGrp="1"/>
          </p:cNvSpPr>
          <p:nvPr>
            <p:ph type="ctrTitle"/>
          </p:nvPr>
        </p:nvSpPr>
        <p:spPr>
          <a:xfrm>
            <a:off x="539552" y="404664"/>
            <a:ext cx="8208912" cy="504056"/>
          </a:xfrm>
          <a:prstGeom prst="rect">
            <a:avLst/>
          </a:prstGeom>
          <a:noFill/>
          <a:ln>
            <a:noFill/>
          </a:ln>
        </p:spPr>
        <p:txBody>
          <a:bodyPr spcFirstLastPara="1" wrap="square" lIns="45700" tIns="0" rIns="45700" bIns="0" anchor="b" anchorCtr="0">
            <a:normAutofit/>
          </a:bodyPr>
          <a:lstStyle/>
          <a:p>
            <a:pPr marL="182880" lvl="0" indent="0" algn="ctr" rtl="0">
              <a:lnSpc>
                <a:spcPct val="100000"/>
              </a:lnSpc>
              <a:spcBef>
                <a:spcPts val="0"/>
              </a:spcBef>
              <a:spcAft>
                <a:spcPts val="0"/>
              </a:spcAft>
              <a:buClr>
                <a:srgbClr val="FF0000"/>
              </a:buClr>
              <a:buSzPts val="3200"/>
              <a:buFont typeface="Lucida Sans"/>
              <a:buNone/>
            </a:pPr>
            <a:r>
              <a:rPr lang="it-IT" sz="3200">
                <a:solidFill>
                  <a:srgbClr val="FF0000"/>
                </a:solidFill>
              </a:rPr>
              <a:t>L’INTERNAMENTO CIVILE PARALLELO</a:t>
            </a:r>
            <a:endParaRPr/>
          </a:p>
        </p:txBody>
      </p:sp>
      <p:sp>
        <p:nvSpPr>
          <p:cNvPr id="344" name="Google Shape;344;p25"/>
          <p:cNvSpPr txBox="1">
            <a:spLocks noGrp="1"/>
          </p:cNvSpPr>
          <p:nvPr>
            <p:ph type="subTitle" idx="1"/>
          </p:nvPr>
        </p:nvSpPr>
        <p:spPr>
          <a:xfrm>
            <a:off x="1403648" y="1340768"/>
            <a:ext cx="6408712" cy="1224136"/>
          </a:xfrm>
          <a:prstGeom prst="rect">
            <a:avLst/>
          </a:prstGeom>
          <a:noFill/>
          <a:ln>
            <a:noFill/>
          </a:ln>
        </p:spPr>
        <p:txBody>
          <a:bodyPr spcFirstLastPara="1" wrap="square" lIns="91425" tIns="45700" rIns="91425" bIns="45700" anchor="t" anchorCtr="0">
            <a:normAutofit fontScale="62500" lnSpcReduction="20000"/>
          </a:bodyPr>
          <a:lstStyle/>
          <a:p>
            <a:pPr marL="0" lvl="0" indent="0" algn="just" rtl="0">
              <a:lnSpc>
                <a:spcPct val="100000"/>
              </a:lnSpc>
              <a:spcBef>
                <a:spcPts val="0"/>
              </a:spcBef>
              <a:spcAft>
                <a:spcPts val="0"/>
              </a:spcAft>
              <a:buSzPct val="65000"/>
              <a:buNone/>
            </a:pPr>
            <a:r>
              <a:rPr lang="it-IT" sz="2900"/>
              <a:t>«….Sebbene l’internamento civile rientrasse tra le specifiche competenze del ministero dell’Interno, durante la Seconda Guerra mondiale furono, di fatto, le autorità militari italiane, e non quelle civili, a ricorrere maggiormente all’uso di tale pratica….» </a:t>
            </a:r>
            <a:r>
              <a:rPr lang="it-IT" sz="2600"/>
              <a:t>(Capogreco)</a:t>
            </a:r>
            <a:endParaRPr sz="1900"/>
          </a:p>
        </p:txBody>
      </p:sp>
      <p:sp>
        <p:nvSpPr>
          <p:cNvPr id="345" name="Google Shape;345;p25"/>
          <p:cNvSpPr txBox="1"/>
          <p:nvPr/>
        </p:nvSpPr>
        <p:spPr>
          <a:xfrm>
            <a:off x="683568" y="3004519"/>
            <a:ext cx="2952328" cy="882119"/>
          </a:xfrm>
          <a:prstGeom prst="rect">
            <a:avLst/>
          </a:prstGeom>
          <a:noFill/>
          <a:ln>
            <a:noFill/>
          </a:ln>
        </p:spPr>
        <p:txBody>
          <a:bodyPr spcFirstLastPara="1" wrap="square" lIns="91425" tIns="45700" rIns="91425" bIns="45700" anchor="t" anchorCtr="0">
            <a:normAutofit fontScale="92500" lnSpcReduction="10000"/>
          </a:bodyPr>
          <a:lstStyle/>
          <a:p>
            <a:pPr marL="0" marR="0" lvl="0" indent="0" algn="ctr" rtl="0">
              <a:lnSpc>
                <a:spcPct val="100000"/>
              </a:lnSpc>
              <a:spcBef>
                <a:spcPts val="0"/>
              </a:spcBef>
              <a:spcAft>
                <a:spcPts val="0"/>
              </a:spcAft>
              <a:buClr>
                <a:srgbClr val="7D4D99"/>
              </a:buClr>
              <a:buSzPct val="130000"/>
              <a:buFont typeface="Georgia"/>
              <a:buNone/>
            </a:pPr>
            <a:r>
              <a:rPr lang="it-IT" sz="2900" b="1" i="0" u="none" strike="noStrike" cap="none">
                <a:solidFill>
                  <a:srgbClr val="FF0000"/>
                </a:solidFill>
                <a:latin typeface="Book Antiqua"/>
                <a:ea typeface="Book Antiqua"/>
                <a:cs typeface="Book Antiqua"/>
                <a:sym typeface="Book Antiqua"/>
              </a:rPr>
              <a:t>MINISTERO DELL’INTERNO </a:t>
            </a:r>
            <a:endParaRPr sz="1400" b="0" i="0" u="none" strike="noStrike" cap="none">
              <a:solidFill>
                <a:srgbClr val="000000"/>
              </a:solidFill>
              <a:latin typeface="Arial"/>
              <a:ea typeface="Arial"/>
              <a:cs typeface="Arial"/>
              <a:sym typeface="Arial"/>
            </a:endParaRPr>
          </a:p>
        </p:txBody>
      </p:sp>
      <p:sp>
        <p:nvSpPr>
          <p:cNvPr id="346" name="Google Shape;346;p25"/>
          <p:cNvSpPr txBox="1"/>
          <p:nvPr/>
        </p:nvSpPr>
        <p:spPr>
          <a:xfrm>
            <a:off x="5796136" y="3140968"/>
            <a:ext cx="2696748" cy="43204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D4D99"/>
              </a:buClr>
              <a:buSzPts val="3640"/>
              <a:buFont typeface="Georgia"/>
              <a:buNone/>
            </a:pPr>
            <a:r>
              <a:rPr lang="it-IT" sz="2800" b="1" i="0" u="none" strike="noStrike" cap="none">
                <a:solidFill>
                  <a:srgbClr val="FF0000"/>
                </a:solidFill>
                <a:latin typeface="Book Antiqua"/>
                <a:ea typeface="Book Antiqua"/>
                <a:cs typeface="Book Antiqua"/>
                <a:sym typeface="Book Antiqua"/>
              </a:rPr>
              <a:t>ESERCITO</a:t>
            </a:r>
            <a:endParaRPr sz="1400" b="0" i="0" u="none" strike="noStrike" cap="none">
              <a:solidFill>
                <a:srgbClr val="000000"/>
              </a:solidFill>
              <a:latin typeface="Arial"/>
              <a:ea typeface="Arial"/>
              <a:cs typeface="Arial"/>
              <a:sym typeface="Arial"/>
            </a:endParaRPr>
          </a:p>
        </p:txBody>
      </p:sp>
      <p:sp>
        <p:nvSpPr>
          <p:cNvPr id="347" name="Google Shape;347;p25"/>
          <p:cNvSpPr/>
          <p:nvPr/>
        </p:nvSpPr>
        <p:spPr>
          <a:xfrm>
            <a:off x="751569" y="4437112"/>
            <a:ext cx="2816325"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it-IT" sz="1800" b="0" i="0" u="none" strike="noStrike" cap="none">
                <a:solidFill>
                  <a:schemeClr val="lt1"/>
                </a:solidFill>
                <a:latin typeface="Book Antiqua"/>
                <a:ea typeface="Book Antiqua"/>
                <a:cs typeface="Book Antiqua"/>
                <a:sym typeface="Book Antiqua"/>
              </a:rPr>
              <a:t>INTERNAMENTO CIVILE REGOLAMENTARE</a:t>
            </a:r>
            <a:endParaRPr sz="1400" b="0" i="0" u="none" strike="noStrike" cap="none">
              <a:solidFill>
                <a:srgbClr val="000000"/>
              </a:solidFill>
              <a:latin typeface="Arial"/>
              <a:ea typeface="Arial"/>
              <a:cs typeface="Arial"/>
              <a:sym typeface="Arial"/>
            </a:endParaRPr>
          </a:p>
        </p:txBody>
      </p:sp>
      <p:sp>
        <p:nvSpPr>
          <p:cNvPr id="348" name="Google Shape;348;p25"/>
          <p:cNvSpPr/>
          <p:nvPr/>
        </p:nvSpPr>
        <p:spPr>
          <a:xfrm>
            <a:off x="5796136" y="4449189"/>
            <a:ext cx="2696748"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it-IT" sz="1800" b="0" i="0" u="none" strike="noStrike" cap="none">
                <a:solidFill>
                  <a:schemeClr val="lt1"/>
                </a:solidFill>
                <a:latin typeface="Book Antiqua"/>
                <a:ea typeface="Book Antiqua"/>
                <a:cs typeface="Book Antiqua"/>
                <a:sym typeface="Book Antiqua"/>
              </a:rPr>
              <a:t>INTERNAMENTO CIVILE PARALLELO</a:t>
            </a:r>
            <a:endParaRPr sz="1400" b="0" i="0" u="none" strike="noStrike" cap="none">
              <a:solidFill>
                <a:srgbClr val="000000"/>
              </a:solidFill>
              <a:latin typeface="Arial"/>
              <a:ea typeface="Arial"/>
              <a:cs typeface="Arial"/>
              <a:sym typeface="Arial"/>
            </a:endParaRPr>
          </a:p>
        </p:txBody>
      </p:sp>
      <p:sp>
        <p:nvSpPr>
          <p:cNvPr id="349" name="Google Shape;349;p25"/>
          <p:cNvSpPr/>
          <p:nvPr/>
        </p:nvSpPr>
        <p:spPr>
          <a:xfrm flipH="1">
            <a:off x="1835696" y="3789040"/>
            <a:ext cx="576064" cy="660149"/>
          </a:xfrm>
          <a:prstGeom prst="downArrow">
            <a:avLst>
              <a:gd name="adj1" fmla="val 50000"/>
              <a:gd name="adj2" fmla="val 50000"/>
            </a:avLst>
          </a:prstGeom>
          <a:solidFill>
            <a:schemeClr val="accent1"/>
          </a:solidFill>
          <a:ln w="25400" cap="flat" cmpd="sng">
            <a:solidFill>
              <a:srgbClr val="96874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Book Antiqua"/>
              <a:ea typeface="Book Antiqua"/>
              <a:cs typeface="Book Antiqua"/>
              <a:sym typeface="Book Antiqua"/>
            </a:endParaRPr>
          </a:p>
        </p:txBody>
      </p:sp>
      <p:sp>
        <p:nvSpPr>
          <p:cNvPr id="350" name="Google Shape;350;p25"/>
          <p:cNvSpPr/>
          <p:nvPr/>
        </p:nvSpPr>
        <p:spPr>
          <a:xfrm flipH="1">
            <a:off x="6856478" y="3789040"/>
            <a:ext cx="576064" cy="660149"/>
          </a:xfrm>
          <a:prstGeom prst="downArrow">
            <a:avLst>
              <a:gd name="adj1" fmla="val 50000"/>
              <a:gd name="adj2" fmla="val 50000"/>
            </a:avLst>
          </a:prstGeom>
          <a:solidFill>
            <a:schemeClr val="accent1"/>
          </a:solidFill>
          <a:ln w="25400" cap="flat" cmpd="sng">
            <a:solidFill>
              <a:srgbClr val="96874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Book Antiqua"/>
              <a:ea typeface="Book Antiqua"/>
              <a:cs typeface="Book Antiqua"/>
              <a:sym typeface="Book Antiqua"/>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4">
                                            <p:txEl>
                                              <p:pRg st="0" end="0"/>
                                            </p:txEl>
                                          </p:spTgt>
                                        </p:tgtEl>
                                        <p:attrNameLst>
                                          <p:attrName>style.visibility</p:attrName>
                                        </p:attrNameLst>
                                      </p:cBhvr>
                                      <p:to>
                                        <p:strVal val="visible"/>
                                      </p:to>
                                    </p:set>
                                    <p:animEffect transition="in" filter="fade">
                                      <p:cBhvr>
                                        <p:cTn id="7" dur="500"/>
                                        <p:tgtEl>
                                          <p:spTgt spid="3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5"/>
                                        </p:tgtEl>
                                        <p:attrNameLst>
                                          <p:attrName>style.visibility</p:attrName>
                                        </p:attrNameLst>
                                      </p:cBhvr>
                                      <p:to>
                                        <p:strVal val="visible"/>
                                      </p:to>
                                    </p:set>
                                    <p:animEffect transition="in" filter="fade">
                                      <p:cBhvr>
                                        <p:cTn id="12" dur="1000"/>
                                        <p:tgtEl>
                                          <p:spTgt spid="345"/>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349"/>
                                        </p:tgtEl>
                                        <p:attrNameLst>
                                          <p:attrName>style.visibility</p:attrName>
                                        </p:attrNameLst>
                                      </p:cBhvr>
                                      <p:to>
                                        <p:strVal val="visible"/>
                                      </p:to>
                                    </p:set>
                                    <p:animEffect transition="in" filter="fade">
                                      <p:cBhvr>
                                        <p:cTn id="16" dur="1000"/>
                                        <p:tgtEl>
                                          <p:spTgt spid="349"/>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347"/>
                                        </p:tgtEl>
                                        <p:attrNameLst>
                                          <p:attrName>style.visibility</p:attrName>
                                        </p:attrNameLst>
                                      </p:cBhvr>
                                      <p:to>
                                        <p:strVal val="visible"/>
                                      </p:to>
                                    </p:set>
                                    <p:animEffect transition="in" filter="fade">
                                      <p:cBhvr>
                                        <p:cTn id="20" dur="1000"/>
                                        <p:tgtEl>
                                          <p:spTgt spid="34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46"/>
                                        </p:tgtEl>
                                        <p:attrNameLst>
                                          <p:attrName>style.visibility</p:attrName>
                                        </p:attrNameLst>
                                      </p:cBhvr>
                                      <p:to>
                                        <p:strVal val="visible"/>
                                      </p:to>
                                    </p:set>
                                    <p:animEffect transition="in" filter="fade">
                                      <p:cBhvr>
                                        <p:cTn id="25" dur="1000"/>
                                        <p:tgtEl>
                                          <p:spTgt spid="346"/>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350"/>
                                        </p:tgtEl>
                                        <p:attrNameLst>
                                          <p:attrName>style.visibility</p:attrName>
                                        </p:attrNameLst>
                                      </p:cBhvr>
                                      <p:to>
                                        <p:strVal val="visible"/>
                                      </p:to>
                                    </p:set>
                                    <p:animEffect transition="in" filter="fade">
                                      <p:cBhvr>
                                        <p:cTn id="29" dur="1000"/>
                                        <p:tgtEl>
                                          <p:spTgt spid="350"/>
                                        </p:tgtEl>
                                      </p:cBhvr>
                                    </p:animEffect>
                                  </p:childTnLst>
                                </p:cTn>
                              </p:par>
                            </p:childTnLst>
                          </p:cTn>
                        </p:par>
                        <p:par>
                          <p:cTn id="30" fill="hold">
                            <p:stCondLst>
                              <p:cond delay="2000"/>
                            </p:stCondLst>
                            <p:childTnLst>
                              <p:par>
                                <p:cTn id="31" presetID="10" presetClass="entr" presetSubtype="0" fill="hold" nodeType="afterEffect">
                                  <p:stCondLst>
                                    <p:cond delay="0"/>
                                  </p:stCondLst>
                                  <p:childTnLst>
                                    <p:set>
                                      <p:cBhvr>
                                        <p:cTn id="32" dur="1" fill="hold">
                                          <p:stCondLst>
                                            <p:cond delay="0"/>
                                          </p:stCondLst>
                                        </p:cTn>
                                        <p:tgtEl>
                                          <p:spTgt spid="348"/>
                                        </p:tgtEl>
                                        <p:attrNameLst>
                                          <p:attrName>style.visibility</p:attrName>
                                        </p:attrNameLst>
                                      </p:cBhvr>
                                      <p:to>
                                        <p:strVal val="visible"/>
                                      </p:to>
                                    </p:set>
                                    <p:animEffect transition="in" filter="fade">
                                      <p:cBhvr>
                                        <p:cTn id="33" dur="1000"/>
                                        <p:tgtEl>
                                          <p:spTgt spid="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5F1DE"/>
        </a:solidFill>
        <a:effectLst/>
      </p:bgPr>
    </p:bg>
    <p:spTree>
      <p:nvGrpSpPr>
        <p:cNvPr id="1" name="Shape 354"/>
        <p:cNvGrpSpPr/>
        <p:nvPr/>
      </p:nvGrpSpPr>
      <p:grpSpPr>
        <a:xfrm>
          <a:off x="0" y="0"/>
          <a:ext cx="0" cy="0"/>
          <a:chOff x="0" y="0"/>
          <a:chExt cx="0" cy="0"/>
        </a:xfrm>
      </p:grpSpPr>
      <p:pic>
        <p:nvPicPr>
          <p:cNvPr id="355" name="Google Shape;355;p26"/>
          <p:cNvPicPr preferRelativeResize="0"/>
          <p:nvPr/>
        </p:nvPicPr>
        <p:blipFill rotWithShape="1">
          <a:blip r:embed="rId3">
            <a:alphaModFix/>
          </a:blip>
          <a:srcRect/>
          <a:stretch/>
        </p:blipFill>
        <p:spPr>
          <a:xfrm>
            <a:off x="0" y="794810"/>
            <a:ext cx="9169018" cy="5514510"/>
          </a:xfrm>
          <a:prstGeom prst="rect">
            <a:avLst/>
          </a:prstGeom>
          <a:noFill/>
          <a:ln>
            <a:noFill/>
          </a:ln>
        </p:spPr>
      </p:pic>
      <p:sp>
        <p:nvSpPr>
          <p:cNvPr id="356" name="Google Shape;356;p26"/>
          <p:cNvSpPr/>
          <p:nvPr/>
        </p:nvSpPr>
        <p:spPr>
          <a:xfrm>
            <a:off x="1911961" y="296035"/>
            <a:ext cx="5252327" cy="20005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it-IT" sz="2800" b="1" i="0" u="none" strike="noStrike" cap="none">
                <a:solidFill>
                  <a:srgbClr val="C00000"/>
                </a:solidFill>
                <a:latin typeface="Lucida Sans"/>
                <a:ea typeface="Lucida Sans"/>
                <a:cs typeface="Lucida Sans"/>
                <a:sym typeface="Lucida Sans"/>
              </a:rPr>
              <a:t>Gli internati stranieri</a:t>
            </a:r>
            <a:endParaRPr sz="1400" b="0" i="0" u="none" strike="noStrike" cap="none">
              <a:solidFill>
                <a:srgbClr val="000000"/>
              </a:solidFill>
              <a:latin typeface="Arial"/>
              <a:ea typeface="Arial"/>
              <a:cs typeface="Arial"/>
              <a:sym typeface="Arial"/>
            </a:endParaRPr>
          </a:p>
        </p:txBody>
      </p:sp>
      <p:sp>
        <p:nvSpPr>
          <p:cNvPr id="357" name="Google Shape;357;p26"/>
          <p:cNvSpPr/>
          <p:nvPr/>
        </p:nvSpPr>
        <p:spPr>
          <a:xfrm>
            <a:off x="-1094300" y="1628800"/>
            <a:ext cx="6888424" cy="52322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it-IT" sz="1800" b="1" i="0" u="none" strike="noStrike" cap="none">
                <a:solidFill>
                  <a:srgbClr val="C00000"/>
                </a:solidFill>
                <a:latin typeface="Lucida Sans"/>
                <a:ea typeface="Lucida Sans"/>
                <a:cs typeface="Lucida Sans"/>
                <a:sym typeface="Lucida Sans"/>
              </a:rPr>
              <a:t>Sudditi nemici e altri civile stranieri </a:t>
            </a:r>
            <a:endParaRPr sz="1400" b="0" i="0" u="none" strike="noStrike" cap="none">
              <a:solidFill>
                <a:srgbClr val="000000"/>
              </a:solidFill>
              <a:latin typeface="Arial"/>
              <a:ea typeface="Arial"/>
              <a:cs typeface="Arial"/>
              <a:sym typeface="Arial"/>
            </a:endParaRPr>
          </a:p>
        </p:txBody>
      </p:sp>
      <p:sp>
        <p:nvSpPr>
          <p:cNvPr id="358" name="Google Shape;358;p26"/>
          <p:cNvSpPr/>
          <p:nvPr/>
        </p:nvSpPr>
        <p:spPr>
          <a:xfrm>
            <a:off x="292546" y="2210088"/>
            <a:ext cx="3991422" cy="1938992"/>
          </a:xfrm>
          <a:prstGeom prst="rect">
            <a:avLst/>
          </a:prstGeom>
          <a:solidFill>
            <a:srgbClr val="F5F1DE">
              <a:alpha val="83529"/>
            </a:srgbClr>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it-IT" sz="1200" b="0" i="0" u="none" strike="noStrike" cap="none">
                <a:solidFill>
                  <a:schemeClr val="dk1"/>
                </a:solidFill>
                <a:latin typeface="Book Antiqua"/>
                <a:ea typeface="Book Antiqua"/>
                <a:cs typeface="Book Antiqua"/>
                <a:sym typeface="Book Antiqua"/>
              </a:rPr>
              <a:t>«Alla metà di luglio del 1941 risultavano internati in Italia e Libia appena 759 sudditi britannici su un totale di 2655 residenti. Degli internati 179  si trovavano nei campi e 580 in condizione di </a:t>
            </a:r>
            <a:r>
              <a:rPr lang="it-IT" sz="1200" b="1" i="0" u="none" strike="noStrike" cap="none">
                <a:solidFill>
                  <a:schemeClr val="dk1"/>
                </a:solidFill>
                <a:latin typeface="Book Antiqua"/>
                <a:ea typeface="Book Antiqua"/>
                <a:cs typeface="Book Antiqua"/>
                <a:sym typeface="Book Antiqua"/>
              </a:rPr>
              <a:t>internamento libero</a:t>
            </a:r>
            <a:r>
              <a:rPr lang="it-IT" sz="1200" b="0" i="0" u="none" strike="noStrike" cap="none">
                <a:solidFill>
                  <a:schemeClr val="dk1"/>
                </a:solidFill>
                <a:latin typeface="Book Antiqua"/>
                <a:ea typeface="Book Antiqua"/>
                <a:cs typeface="Book Antiqua"/>
                <a:sym typeface="Book Antiqua"/>
              </a:rPr>
              <a:t>. In Italia i campi che accoglievano internati britannici erano quelli di Montechiarugolo, Civitella della Chiana, Civitella del Tronto, Tremiti, Treia, Pollenza e Solfora mentre i greci erano internati preferenzialmente nei campi di Bagno a Ripoli, Montechiarugolo, Civitella della Chiana, Tremiti, Treia, Pollenza». (</a:t>
            </a:r>
            <a:r>
              <a:rPr lang="it-IT" sz="1100" b="0" i="0" u="none" strike="noStrike" cap="none">
                <a:solidFill>
                  <a:schemeClr val="dk1"/>
                </a:solidFill>
                <a:latin typeface="Book Antiqua"/>
                <a:ea typeface="Book Antiqua"/>
                <a:cs typeface="Book Antiqua"/>
                <a:sym typeface="Book Antiqua"/>
              </a:rPr>
              <a:t>Capogreco</a:t>
            </a:r>
            <a:r>
              <a:rPr lang="it-IT" sz="1200" b="0" i="0" u="none" strike="noStrike" cap="none">
                <a:solidFill>
                  <a:schemeClr val="dk1"/>
                </a:solidFill>
                <a:latin typeface="Book Antiqua"/>
                <a:ea typeface="Book Antiqua"/>
                <a:cs typeface="Book Antiqua"/>
                <a:sym typeface="Book Antiqua"/>
              </a:rPr>
              <a:t>)</a:t>
            </a:r>
            <a:endParaRPr sz="1400" b="0" i="0" u="none" strike="noStrike" cap="none">
              <a:solidFill>
                <a:schemeClr val="dk1"/>
              </a:solidFill>
              <a:latin typeface="Book Antiqua"/>
              <a:ea typeface="Book Antiqua"/>
              <a:cs typeface="Book Antiqua"/>
              <a:sym typeface="Book Antiqua"/>
            </a:endParaRPr>
          </a:p>
        </p:txBody>
      </p:sp>
      <p:sp>
        <p:nvSpPr>
          <p:cNvPr id="359" name="Google Shape;359;p26"/>
          <p:cNvSpPr/>
          <p:nvPr/>
        </p:nvSpPr>
        <p:spPr>
          <a:xfrm>
            <a:off x="3108064" y="5253613"/>
            <a:ext cx="3038012" cy="36933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it-IT" sz="1800" b="1" i="0" u="none" strike="noStrike" cap="none">
                <a:solidFill>
                  <a:srgbClr val="C00000"/>
                </a:solidFill>
                <a:latin typeface="Lucida Sans"/>
                <a:ea typeface="Lucida Sans"/>
                <a:cs typeface="Lucida Sans"/>
                <a:sym typeface="Lucida Sans"/>
              </a:rPr>
              <a:t>Ebrei stranieri e apolidi </a:t>
            </a:r>
            <a:endParaRPr sz="1400" b="0" i="0" u="none" strike="noStrike" cap="none">
              <a:solidFill>
                <a:srgbClr val="000000"/>
              </a:solidFill>
              <a:latin typeface="Arial"/>
              <a:ea typeface="Arial"/>
              <a:cs typeface="Arial"/>
              <a:sym typeface="Arial"/>
            </a:endParaRPr>
          </a:p>
        </p:txBody>
      </p:sp>
      <p:sp>
        <p:nvSpPr>
          <p:cNvPr id="360" name="Google Shape;360;p26"/>
          <p:cNvSpPr/>
          <p:nvPr/>
        </p:nvSpPr>
        <p:spPr>
          <a:xfrm>
            <a:off x="323528" y="5592142"/>
            <a:ext cx="8607084" cy="1077218"/>
          </a:xfrm>
          <a:prstGeom prst="rect">
            <a:avLst/>
          </a:prstGeom>
          <a:solidFill>
            <a:srgbClr val="F5F1DE">
              <a:alpha val="83529"/>
            </a:srgbClr>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it-IT" sz="1200" b="0" i="0" u="none" strike="noStrike" cap="none">
                <a:solidFill>
                  <a:schemeClr val="dk1"/>
                </a:solidFill>
                <a:latin typeface="Book Antiqua"/>
                <a:ea typeface="Book Antiqua"/>
                <a:cs typeface="Book Antiqua"/>
                <a:sym typeface="Book Antiqua"/>
              </a:rPr>
              <a:t>«Le condizioni di vita dei profughi e degli emigranti ebrei giunti in Italia furono accettabili fino alla promulgazione delle leggi razziali quando con il </a:t>
            </a:r>
            <a:r>
              <a:rPr lang="it-IT" sz="1200" b="1" i="0" u="none" strike="noStrike" cap="none">
                <a:solidFill>
                  <a:schemeClr val="dk1"/>
                </a:solidFill>
                <a:latin typeface="Book Antiqua"/>
                <a:ea typeface="Book Antiqua"/>
                <a:cs typeface="Book Antiqua"/>
                <a:sym typeface="Book Antiqua"/>
              </a:rPr>
              <a:t>decreto legge del 7 settembre 1938 n.1381 (Provvedimenti nei confronti degli ebrei stranieri) e con quello datato 17 novembre 1938 n.1728</a:t>
            </a:r>
            <a:r>
              <a:rPr lang="it-IT" sz="1200" b="0" i="0" u="none" strike="noStrike" cap="none">
                <a:solidFill>
                  <a:schemeClr val="dk1"/>
                </a:solidFill>
                <a:latin typeface="Book Antiqua"/>
                <a:ea typeface="Book Antiqua"/>
                <a:cs typeface="Book Antiqua"/>
                <a:sym typeface="Book Antiqua"/>
              </a:rPr>
              <a:t> (provvedimenti per la difesa della razza italiana) venne stabilito che gli ebrei entrati nel regno dopo il 1° gennaio 1919 dovessero abbandonare il paese entro sei mesi (pena la loro espulsione, e che tutte le cittadinanze italiane concesse agli ebrei dopo quella stessa data, dovevano essere revocate».</a:t>
            </a:r>
            <a:r>
              <a:rPr lang="it-IT" sz="1600" b="0" i="0" u="none" strike="noStrike" cap="none">
                <a:solidFill>
                  <a:schemeClr val="dk1"/>
                </a:solidFill>
                <a:latin typeface="Book Antiqua"/>
                <a:ea typeface="Book Antiqua"/>
                <a:cs typeface="Book Antiqua"/>
                <a:sym typeface="Book Antiqua"/>
              </a:rPr>
              <a:t> </a:t>
            </a:r>
            <a:r>
              <a:rPr lang="it-IT" sz="1200" b="0" i="0" u="none" strike="noStrike" cap="none">
                <a:solidFill>
                  <a:schemeClr val="dk1"/>
                </a:solidFill>
                <a:latin typeface="Book Antiqua"/>
                <a:ea typeface="Book Antiqua"/>
                <a:cs typeface="Book Antiqua"/>
                <a:sym typeface="Book Antiqua"/>
              </a:rPr>
              <a:t>(</a:t>
            </a:r>
            <a:r>
              <a:rPr lang="it-IT" sz="1100" b="0" i="0" u="none" strike="noStrike" cap="none">
                <a:solidFill>
                  <a:schemeClr val="dk1"/>
                </a:solidFill>
                <a:latin typeface="Book Antiqua"/>
                <a:ea typeface="Book Antiqua"/>
                <a:cs typeface="Book Antiqua"/>
                <a:sym typeface="Book Antiqua"/>
              </a:rPr>
              <a:t>Capogreco</a:t>
            </a:r>
            <a:r>
              <a:rPr lang="it-IT" sz="1200" b="0" i="0" u="none" strike="noStrike" cap="none">
                <a:solidFill>
                  <a:schemeClr val="dk1"/>
                </a:solidFill>
                <a:latin typeface="Book Antiqua"/>
                <a:ea typeface="Book Antiqua"/>
                <a:cs typeface="Book Antiqua"/>
                <a:sym typeface="Book Antiqua"/>
              </a:rPr>
              <a:t>)</a:t>
            </a:r>
            <a:endParaRPr sz="1800" b="0" i="0" u="none" strike="noStrike" cap="none">
              <a:solidFill>
                <a:schemeClr val="dk1"/>
              </a:solidFill>
              <a:latin typeface="Book Antiqua"/>
              <a:ea typeface="Book Antiqua"/>
              <a:cs typeface="Book Antiqua"/>
              <a:sym typeface="Book Antiqua"/>
            </a:endParaRPr>
          </a:p>
        </p:txBody>
      </p:sp>
      <p:sp>
        <p:nvSpPr>
          <p:cNvPr id="361" name="Google Shape;361;p26"/>
          <p:cNvSpPr/>
          <p:nvPr/>
        </p:nvSpPr>
        <p:spPr>
          <a:xfrm>
            <a:off x="4644008" y="2191504"/>
            <a:ext cx="4320480" cy="2677656"/>
          </a:xfrm>
          <a:prstGeom prst="rect">
            <a:avLst/>
          </a:prstGeom>
          <a:solidFill>
            <a:srgbClr val="F5F1DE">
              <a:alpha val="83529"/>
            </a:srgbClr>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it-IT" sz="1200" b="0" i="0" u="none" strike="noStrike" cap="none">
                <a:solidFill>
                  <a:schemeClr val="dk1"/>
                </a:solidFill>
                <a:latin typeface="Book Antiqua"/>
                <a:ea typeface="Book Antiqua"/>
                <a:cs typeface="Book Antiqua"/>
                <a:sym typeface="Book Antiqua"/>
              </a:rPr>
              <a:t>«Gli zingari stranieri entrati clandestinamente nel nostro paese furono i primi a trovarsi nel mirino della polizia fascista “per ragioni di igiene pubblica e prevenzione della criminalità”. Nella </a:t>
            </a:r>
            <a:r>
              <a:rPr lang="it-IT" sz="1200" b="1" i="0" u="none" strike="noStrike" cap="none">
                <a:solidFill>
                  <a:schemeClr val="dk1"/>
                </a:solidFill>
                <a:latin typeface="Book Antiqua"/>
                <a:ea typeface="Book Antiqua"/>
                <a:cs typeface="Book Antiqua"/>
                <a:sym typeface="Book Antiqua"/>
              </a:rPr>
              <a:t>circolare su “pubblica sicurezza e pubblica igiene” (19 febbraio 1926)</a:t>
            </a:r>
            <a:r>
              <a:rPr lang="it-IT" sz="1200" b="0" i="0" u="none" strike="noStrike" cap="none">
                <a:solidFill>
                  <a:schemeClr val="dk1"/>
                </a:solidFill>
                <a:latin typeface="Book Antiqua"/>
                <a:ea typeface="Book Antiqua"/>
                <a:cs typeface="Book Antiqua"/>
                <a:sym typeface="Book Antiqua"/>
              </a:rPr>
              <a:t> il Ministero dell’Interno denunciava infiltrazioni di “zingari dediti al vagabondaggio e alla questua, verificatisi negli ultimi tempi per evidenti negligenza degli uffici di Pubblica Sicurezza, tenuti invece tassativamente  a fare osservare le norme in vigore, impedendo agli zingari saltimbanchi o somiglianti, in carovana o isolatamente, di entrare nel nostro paese, anche se muniti di regolare passaporto e rinviando alla frontiera, nel più breve tempo possibile, gli zingari stranieri che fossero in Italia penetrati». (</a:t>
            </a:r>
            <a:r>
              <a:rPr lang="it-IT" sz="1100" b="0" i="0" u="none" strike="noStrike" cap="none">
                <a:solidFill>
                  <a:schemeClr val="dk1"/>
                </a:solidFill>
                <a:latin typeface="Book Antiqua"/>
                <a:ea typeface="Book Antiqua"/>
                <a:cs typeface="Book Antiqua"/>
                <a:sym typeface="Book Antiqua"/>
              </a:rPr>
              <a:t>Capogreco</a:t>
            </a:r>
            <a:r>
              <a:rPr lang="it-IT" sz="1200" b="0" i="0" u="none" strike="noStrike" cap="none">
                <a:solidFill>
                  <a:schemeClr val="dk1"/>
                </a:solidFill>
                <a:latin typeface="Book Antiqua"/>
                <a:ea typeface="Book Antiqua"/>
                <a:cs typeface="Book Antiqua"/>
                <a:sym typeface="Book Antiqua"/>
              </a:rPr>
              <a:t>)</a:t>
            </a:r>
            <a:endParaRPr sz="1400" b="0" i="0" u="none" strike="noStrike" cap="none">
              <a:solidFill>
                <a:schemeClr val="dk1"/>
              </a:solidFill>
              <a:latin typeface="Book Antiqua"/>
              <a:ea typeface="Book Antiqua"/>
              <a:cs typeface="Book Antiqua"/>
              <a:sym typeface="Book Antiqua"/>
            </a:endParaRPr>
          </a:p>
        </p:txBody>
      </p:sp>
      <p:sp>
        <p:nvSpPr>
          <p:cNvPr id="362" name="Google Shape;362;p26"/>
          <p:cNvSpPr/>
          <p:nvPr/>
        </p:nvSpPr>
        <p:spPr>
          <a:xfrm>
            <a:off x="6327442" y="1603692"/>
            <a:ext cx="1103187" cy="36933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it-IT" sz="1800" b="1" i="0" u="none" strike="noStrike" cap="none">
                <a:solidFill>
                  <a:srgbClr val="C00000"/>
                </a:solidFill>
                <a:latin typeface="Lucida Sans"/>
                <a:ea typeface="Lucida Sans"/>
                <a:cs typeface="Lucida Sans"/>
                <a:sym typeface="Lucida Sans"/>
              </a:rPr>
              <a:t>Zingari </a:t>
            </a:r>
            <a:endParaRPr sz="1400" b="0" i="0" u="none" strike="noStrike" cap="none">
              <a:solidFill>
                <a:srgbClr val="000000"/>
              </a:solidFill>
              <a:latin typeface="Arial"/>
              <a:ea typeface="Arial"/>
              <a:cs typeface="Arial"/>
              <a:sym typeface="Arial"/>
            </a:endParaRPr>
          </a:p>
        </p:txBody>
      </p:sp>
      <p:pic>
        <p:nvPicPr>
          <p:cNvPr id="363" name="Google Shape;363;p26"/>
          <p:cNvPicPr preferRelativeResize="0"/>
          <p:nvPr/>
        </p:nvPicPr>
        <p:blipFill rotWithShape="1">
          <a:blip r:embed="rId4">
            <a:alphaModFix/>
          </a:blip>
          <a:srcRect/>
          <a:stretch/>
        </p:blipFill>
        <p:spPr>
          <a:xfrm>
            <a:off x="1178715" y="4188122"/>
            <a:ext cx="2025133" cy="825054"/>
          </a:xfrm>
          <a:prstGeom prst="rect">
            <a:avLst/>
          </a:prstGeom>
          <a:noFill/>
          <a:ln>
            <a:noFill/>
          </a:ln>
        </p:spPr>
      </p:pic>
      <p:sp>
        <p:nvSpPr>
          <p:cNvPr id="364" name="Google Shape;364;p26"/>
          <p:cNvSpPr/>
          <p:nvPr/>
        </p:nvSpPr>
        <p:spPr>
          <a:xfrm>
            <a:off x="0" y="692696"/>
            <a:ext cx="9169018" cy="50783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900"/>
              <a:buFont typeface="Arial"/>
              <a:buNone/>
            </a:pPr>
            <a:r>
              <a:rPr lang="it-IT" sz="900" b="0" i="1" u="none" strike="noStrike" cap="none">
                <a:solidFill>
                  <a:schemeClr val="dk1"/>
                </a:solidFill>
                <a:latin typeface="Book Antiqua"/>
                <a:ea typeface="Book Antiqua"/>
                <a:cs typeface="Book Antiqua"/>
                <a:sym typeface="Book Antiqua"/>
              </a:rPr>
              <a:t>Con “internamento libero”, le autorità fasciste intendevano l’isolamento e il soggiorno coatto in un comune stabilito in precedenza di coloro che, sottoposti a controllo e a limitazione della libertà personale, erano però ritenuti meno pericolosi rispetto ad altri oppositori del regime. I podestà e i prefetti delle città segnalarono al Ministero dell’Interno la possibilità di ospitare gli internati liberi, cedendo camere ed edifici dietro pagamento di un affitto. La presenza dei confinati veniva così ad incrementare le finanze dei comuni ospitanti.</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64">
                                            <p:txEl>
                                              <p:pRg st="0" end="0"/>
                                            </p:txEl>
                                          </p:spTgt>
                                        </p:tgtEl>
                                        <p:attrNameLst>
                                          <p:attrName>style.visibility</p:attrName>
                                        </p:attrNameLst>
                                      </p:cBhvr>
                                      <p:to>
                                        <p:strVal val="visible"/>
                                      </p:to>
                                    </p:set>
                                    <p:anim calcmode="lin" valueType="num">
                                      <p:cBhvr additive="base">
                                        <p:cTn id="7" dur="500"/>
                                        <p:tgtEl>
                                          <p:spTgt spid="36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7"/>
                                        </p:tgtEl>
                                        <p:attrNameLst>
                                          <p:attrName>style.visibility</p:attrName>
                                        </p:attrNameLst>
                                      </p:cBhvr>
                                      <p:to>
                                        <p:strVal val="visible"/>
                                      </p:to>
                                    </p:set>
                                    <p:animEffect transition="in" filter="fade">
                                      <p:cBhvr>
                                        <p:cTn id="12" dur="500"/>
                                        <p:tgtEl>
                                          <p:spTgt spid="357"/>
                                        </p:tgtEl>
                                      </p:cBhvr>
                                    </p:animEffect>
                                  </p:childTnLst>
                                </p:cTn>
                              </p:par>
                              <p:par>
                                <p:cTn id="13" presetID="10" presetClass="entr" presetSubtype="0" fill="hold" nodeType="withEffect">
                                  <p:stCondLst>
                                    <p:cond delay="0"/>
                                  </p:stCondLst>
                                  <p:childTnLst>
                                    <p:set>
                                      <p:cBhvr>
                                        <p:cTn id="14" dur="1" fill="hold">
                                          <p:stCondLst>
                                            <p:cond delay="0"/>
                                          </p:stCondLst>
                                        </p:cTn>
                                        <p:tgtEl>
                                          <p:spTgt spid="358"/>
                                        </p:tgtEl>
                                        <p:attrNameLst>
                                          <p:attrName>style.visibility</p:attrName>
                                        </p:attrNameLst>
                                      </p:cBhvr>
                                      <p:to>
                                        <p:strVal val="visible"/>
                                      </p:to>
                                    </p:set>
                                    <p:animEffect transition="in" filter="fade">
                                      <p:cBhvr>
                                        <p:cTn id="15" dur="500"/>
                                        <p:tgtEl>
                                          <p:spTgt spid="358"/>
                                        </p:tgtEl>
                                      </p:cBhvr>
                                    </p:animEffect>
                                  </p:childTnLst>
                                </p:cTn>
                              </p:par>
                              <p:par>
                                <p:cTn id="16" presetID="10" presetClass="entr" presetSubtype="0" fill="hold" nodeType="withEffect">
                                  <p:stCondLst>
                                    <p:cond delay="0"/>
                                  </p:stCondLst>
                                  <p:childTnLst>
                                    <p:set>
                                      <p:cBhvr>
                                        <p:cTn id="17" dur="1" fill="hold">
                                          <p:stCondLst>
                                            <p:cond delay="0"/>
                                          </p:stCondLst>
                                        </p:cTn>
                                        <p:tgtEl>
                                          <p:spTgt spid="363"/>
                                        </p:tgtEl>
                                        <p:attrNameLst>
                                          <p:attrName>style.visibility</p:attrName>
                                        </p:attrNameLst>
                                      </p:cBhvr>
                                      <p:to>
                                        <p:strVal val="visible"/>
                                      </p:to>
                                    </p:set>
                                    <p:animEffect transition="in" filter="fade">
                                      <p:cBhvr>
                                        <p:cTn id="18" dur="500"/>
                                        <p:tgtEl>
                                          <p:spTgt spid="36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61"/>
                                        </p:tgtEl>
                                        <p:attrNameLst>
                                          <p:attrName>style.visibility</p:attrName>
                                        </p:attrNameLst>
                                      </p:cBhvr>
                                      <p:to>
                                        <p:strVal val="visible"/>
                                      </p:to>
                                    </p:set>
                                    <p:animEffect transition="in" filter="fade">
                                      <p:cBhvr>
                                        <p:cTn id="23" dur="500"/>
                                        <p:tgtEl>
                                          <p:spTgt spid="361"/>
                                        </p:tgtEl>
                                      </p:cBhvr>
                                    </p:animEffect>
                                  </p:childTnLst>
                                </p:cTn>
                              </p:par>
                              <p:par>
                                <p:cTn id="24" presetID="10" presetClass="entr" presetSubtype="0" fill="hold" nodeType="withEffect">
                                  <p:stCondLst>
                                    <p:cond delay="0"/>
                                  </p:stCondLst>
                                  <p:childTnLst>
                                    <p:set>
                                      <p:cBhvr>
                                        <p:cTn id="25" dur="1" fill="hold">
                                          <p:stCondLst>
                                            <p:cond delay="0"/>
                                          </p:stCondLst>
                                        </p:cTn>
                                        <p:tgtEl>
                                          <p:spTgt spid="362"/>
                                        </p:tgtEl>
                                        <p:attrNameLst>
                                          <p:attrName>style.visibility</p:attrName>
                                        </p:attrNameLst>
                                      </p:cBhvr>
                                      <p:to>
                                        <p:strVal val="visible"/>
                                      </p:to>
                                    </p:set>
                                    <p:animEffect transition="in" filter="fade">
                                      <p:cBhvr>
                                        <p:cTn id="26" dur="500"/>
                                        <p:tgtEl>
                                          <p:spTgt spid="36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59"/>
                                        </p:tgtEl>
                                        <p:attrNameLst>
                                          <p:attrName>style.visibility</p:attrName>
                                        </p:attrNameLst>
                                      </p:cBhvr>
                                      <p:to>
                                        <p:strVal val="visible"/>
                                      </p:to>
                                    </p:set>
                                    <p:animEffect transition="in" filter="fade">
                                      <p:cBhvr>
                                        <p:cTn id="31" dur="500"/>
                                        <p:tgtEl>
                                          <p:spTgt spid="359"/>
                                        </p:tgtEl>
                                      </p:cBhvr>
                                    </p:animEffect>
                                  </p:childTnLst>
                                </p:cTn>
                              </p:par>
                              <p:par>
                                <p:cTn id="32" presetID="10" presetClass="entr" presetSubtype="0" fill="hold" nodeType="withEffect">
                                  <p:stCondLst>
                                    <p:cond delay="0"/>
                                  </p:stCondLst>
                                  <p:childTnLst>
                                    <p:set>
                                      <p:cBhvr>
                                        <p:cTn id="33" dur="1" fill="hold">
                                          <p:stCondLst>
                                            <p:cond delay="0"/>
                                          </p:stCondLst>
                                        </p:cTn>
                                        <p:tgtEl>
                                          <p:spTgt spid="360"/>
                                        </p:tgtEl>
                                        <p:attrNameLst>
                                          <p:attrName>style.visibility</p:attrName>
                                        </p:attrNameLst>
                                      </p:cBhvr>
                                      <p:to>
                                        <p:strVal val="visible"/>
                                      </p:to>
                                    </p:set>
                                    <p:animEffect transition="in" filter="fade">
                                      <p:cBhvr>
                                        <p:cTn id="34" dur="50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68"/>
        <p:cNvGrpSpPr/>
        <p:nvPr/>
      </p:nvGrpSpPr>
      <p:grpSpPr>
        <a:xfrm>
          <a:off x="0" y="0"/>
          <a:ext cx="0" cy="0"/>
          <a:chOff x="0" y="0"/>
          <a:chExt cx="0" cy="0"/>
        </a:xfrm>
      </p:grpSpPr>
      <p:sp>
        <p:nvSpPr>
          <p:cNvPr id="369" name="Google Shape;369;p27"/>
          <p:cNvSpPr/>
          <p:nvPr/>
        </p:nvSpPr>
        <p:spPr>
          <a:xfrm>
            <a:off x="1979712" y="87015"/>
            <a:ext cx="5832648"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it-IT" sz="2400" b="0" i="0" u="none" strike="noStrike" cap="none">
                <a:solidFill>
                  <a:srgbClr val="FFFFFF"/>
                </a:solidFill>
                <a:latin typeface="Book Antiqua"/>
                <a:ea typeface="Book Antiqua"/>
                <a:cs typeface="Book Antiqua"/>
                <a:sym typeface="Book Antiqua"/>
              </a:rPr>
              <a:t>Vita nei campi e tutela degli internati</a:t>
            </a:r>
            <a:endParaRPr sz="1400" b="0" i="0" u="none" strike="noStrike" cap="none">
              <a:solidFill>
                <a:srgbClr val="000000"/>
              </a:solidFill>
              <a:latin typeface="Arial"/>
              <a:ea typeface="Arial"/>
              <a:cs typeface="Arial"/>
              <a:sym typeface="Arial"/>
            </a:endParaRPr>
          </a:p>
        </p:txBody>
      </p:sp>
      <p:sp>
        <p:nvSpPr>
          <p:cNvPr id="370" name="Google Shape;370;p27"/>
          <p:cNvSpPr/>
          <p:nvPr/>
        </p:nvSpPr>
        <p:spPr>
          <a:xfrm>
            <a:off x="179512" y="772850"/>
            <a:ext cx="4572000" cy="181588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Book Antiqua"/>
                <a:ea typeface="Book Antiqua"/>
                <a:cs typeface="Book Antiqua"/>
                <a:sym typeface="Book Antiqua"/>
              </a:rPr>
              <a:t>«…Dal gennaio 1940 l’ispettore generale Guido Lo Spinoso cominciò a girare in lungo e largo per l’Italia centro-meridionale con il compito di reperire edifici appropriati per l’attivazione dei campi di concentramento che sarebbero stati gestiti dal ministero dell’Interno in base all’internamento “regolamentare “ dal 10 giugno 1940 all’8 settembre 1943…» (Capogreco)</a:t>
            </a:r>
            <a:endParaRPr sz="1400" b="0" i="0" u="none" strike="noStrike" cap="none">
              <a:solidFill>
                <a:srgbClr val="000000"/>
              </a:solidFill>
              <a:latin typeface="Arial"/>
              <a:ea typeface="Arial"/>
              <a:cs typeface="Arial"/>
              <a:sym typeface="Arial"/>
            </a:endParaRPr>
          </a:p>
        </p:txBody>
      </p:sp>
      <p:sp>
        <p:nvSpPr>
          <p:cNvPr id="371" name="Google Shape;371;p27"/>
          <p:cNvSpPr/>
          <p:nvPr/>
        </p:nvSpPr>
        <p:spPr>
          <a:xfrm>
            <a:off x="5004048" y="692696"/>
            <a:ext cx="4067944" cy="353943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Book Antiqua"/>
                <a:ea typeface="Book Antiqua"/>
                <a:cs typeface="Book Antiqua"/>
                <a:sym typeface="Book Antiqua"/>
              </a:rPr>
              <a:t>«…In favore della scelta geografica giocarono anche considerazioni quali la maggiore impervietà dei luoghi (ad esempio l’Abruzzo e Molise, le Marche – regioni montagnose e dalle disagevoli  vie di comunicazione – accolsero sul proprio territorio circa la metà dei campi), la loro scarsa concentrazione abitativa, la minore politicizzazione degli abitanti delle province meridionali. E non da ultimo, anche considerazioni di tipo economico; visto che la presenza sul territorio di un numero considerevole di persone “sussidiate” dallo stato rappresentava una non indifferente “boccata d’ossigeno per l’economia di zone tradizionalmente depresse…» (Capogreco)</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Book Antiqua"/>
              <a:ea typeface="Book Antiqua"/>
              <a:cs typeface="Book Antiqua"/>
              <a:sym typeface="Book Antiqua"/>
            </a:endParaRPr>
          </a:p>
        </p:txBody>
      </p:sp>
      <p:sp>
        <p:nvSpPr>
          <p:cNvPr id="372" name="Google Shape;372;p27"/>
          <p:cNvSpPr/>
          <p:nvPr/>
        </p:nvSpPr>
        <p:spPr>
          <a:xfrm>
            <a:off x="179512" y="2636912"/>
            <a:ext cx="4572000" cy="203132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Book Antiqua"/>
                <a:ea typeface="Book Antiqua"/>
                <a:cs typeface="Book Antiqua"/>
                <a:sym typeface="Book Antiqua"/>
              </a:rPr>
              <a:t>«…Il ritmo delle giornate era scandito dalle disposizioni del regolamento interno stilato dai direttori tendendo conto sia delle direttive generali che delle esigenze locali) nonché dagli appuntamenti tipici delle comunità segregate: gli appelli, il pranzo, la distribuzione della posta, la presa in carico dei nuovi arrivati, la partenza dei trasferiti o dei prosciolti, l’oscuramento serale» (Capogreco)</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it-IT" sz="1400" b="0" i="0" u="none" strike="noStrike" cap="none">
                <a:solidFill>
                  <a:schemeClr val="dk1"/>
                </a:solidFill>
                <a:latin typeface="Book Antiqua"/>
                <a:ea typeface="Book Antiqua"/>
                <a:cs typeface="Book Antiqua"/>
                <a:sym typeface="Book Antiqua"/>
              </a:rPr>
              <a:t>ecc. …».</a:t>
            </a:r>
            <a:endParaRPr sz="1400" b="0" i="0" u="none" strike="noStrike" cap="none">
              <a:solidFill>
                <a:srgbClr val="000000"/>
              </a:solidFill>
              <a:latin typeface="Arial"/>
              <a:ea typeface="Arial"/>
              <a:cs typeface="Arial"/>
              <a:sym typeface="Arial"/>
            </a:endParaRPr>
          </a:p>
        </p:txBody>
      </p:sp>
      <p:sp>
        <p:nvSpPr>
          <p:cNvPr id="373" name="Google Shape;373;p27"/>
          <p:cNvSpPr/>
          <p:nvPr/>
        </p:nvSpPr>
        <p:spPr>
          <a:xfrm>
            <a:off x="2843808" y="4494019"/>
            <a:ext cx="6228184" cy="203132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Book Antiqua"/>
                <a:ea typeface="Book Antiqua"/>
                <a:cs typeface="Book Antiqua"/>
                <a:sym typeface="Book Antiqua"/>
              </a:rPr>
              <a:t>«…Neppure gli ebrei stranieri – quantunque bollati dal governo fascista come “elementi indesiderabili imbevuti di odio contro i regimi totalitari” – furono soggetti nei campi a particolari misure vessatorie. Le autorità periferiche vedevano nell’internamento un compito politico-organizzativo da eseguire con diligenza  come una qualsiasi routine burocratica. E per quanto includesse anche gli ebrei provenienti da paesi amici o alleati dell’Italia, esso era invece inteso generalmente quale misura bellica  e non come un provvedimento antisemita…». (Capogreco)</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Book Antiqua"/>
              <a:ea typeface="Book Antiqua"/>
              <a:cs typeface="Book Antiqua"/>
              <a:sym typeface="Book Antiqua"/>
            </a:endParaRPr>
          </a:p>
        </p:txBody>
      </p:sp>
      <p:pic>
        <p:nvPicPr>
          <p:cNvPr id="374" name="Google Shape;374;p27" descr="https://encrypted-tbn1.gstatic.com/images?q=tbn:ANd9GcRR1Lq2K29kWk8CBNV-aRBhHa1xzCJq4Mz1SQ_ipbLyVYwv2EMluA"/>
          <p:cNvPicPr preferRelativeResize="0"/>
          <p:nvPr/>
        </p:nvPicPr>
        <p:blipFill rotWithShape="1">
          <a:blip r:embed="rId3">
            <a:alphaModFix/>
          </a:blip>
          <a:srcRect/>
          <a:stretch/>
        </p:blipFill>
        <p:spPr>
          <a:xfrm>
            <a:off x="376403" y="4581128"/>
            <a:ext cx="2232635" cy="17281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0">
                                            <p:txEl>
                                              <p:pRg st="0" end="0"/>
                                            </p:txEl>
                                          </p:spTgt>
                                        </p:tgtEl>
                                        <p:attrNameLst>
                                          <p:attrName>style.visibility</p:attrName>
                                        </p:attrNameLst>
                                      </p:cBhvr>
                                      <p:to>
                                        <p:strVal val="visible"/>
                                      </p:to>
                                    </p:set>
                                    <p:anim calcmode="lin" valueType="num">
                                      <p:cBhvr additive="base">
                                        <p:cTn id="7" dur="500"/>
                                        <p:tgtEl>
                                          <p:spTgt spid="37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1">
                                            <p:txEl>
                                              <p:pRg st="0" end="0"/>
                                            </p:txEl>
                                          </p:spTgt>
                                        </p:tgtEl>
                                        <p:attrNameLst>
                                          <p:attrName>style.visibility</p:attrName>
                                        </p:attrNameLst>
                                      </p:cBhvr>
                                      <p:to>
                                        <p:strVal val="visible"/>
                                      </p:to>
                                    </p:set>
                                    <p:animEffect transition="in" filter="fade">
                                      <p:cBhvr>
                                        <p:cTn id="12" dur="1000"/>
                                        <p:tgtEl>
                                          <p:spTgt spid="37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1">
                                            <p:txEl>
                                              <p:pRg st="1" end="1"/>
                                            </p:txEl>
                                          </p:spTgt>
                                        </p:tgtEl>
                                        <p:attrNameLst>
                                          <p:attrName>style.visibility</p:attrName>
                                        </p:attrNameLst>
                                      </p:cBhvr>
                                      <p:to>
                                        <p:strVal val="visible"/>
                                      </p:to>
                                    </p:set>
                                    <p:animEffect transition="in" filter="fade">
                                      <p:cBhvr>
                                        <p:cTn id="17" dur="1000"/>
                                        <p:tgtEl>
                                          <p:spTgt spid="37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72">
                                            <p:txEl>
                                              <p:pRg st="0" end="0"/>
                                            </p:txEl>
                                          </p:spTgt>
                                        </p:tgtEl>
                                        <p:attrNameLst>
                                          <p:attrName>style.visibility</p:attrName>
                                        </p:attrNameLst>
                                      </p:cBhvr>
                                      <p:to>
                                        <p:strVal val="visible"/>
                                      </p:to>
                                    </p:set>
                                    <p:animEffect transition="in" filter="fade">
                                      <p:cBhvr>
                                        <p:cTn id="22" dur="500"/>
                                        <p:tgtEl>
                                          <p:spTgt spid="37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72">
                                            <p:txEl>
                                              <p:pRg st="1" end="1"/>
                                            </p:txEl>
                                          </p:spTgt>
                                        </p:tgtEl>
                                        <p:attrNameLst>
                                          <p:attrName>style.visibility</p:attrName>
                                        </p:attrNameLst>
                                      </p:cBhvr>
                                      <p:to>
                                        <p:strVal val="visible"/>
                                      </p:to>
                                    </p:set>
                                    <p:animEffect transition="in" filter="fade">
                                      <p:cBhvr>
                                        <p:cTn id="27" dur="500"/>
                                        <p:tgtEl>
                                          <p:spTgt spid="372">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73">
                                            <p:txEl>
                                              <p:pRg st="0" end="0"/>
                                            </p:txEl>
                                          </p:spTgt>
                                        </p:tgtEl>
                                        <p:attrNameLst>
                                          <p:attrName>style.visibility</p:attrName>
                                        </p:attrNameLst>
                                      </p:cBhvr>
                                      <p:to>
                                        <p:strVal val="visible"/>
                                      </p:to>
                                    </p:set>
                                    <p:anim calcmode="lin" valueType="num">
                                      <p:cBhvr additive="base">
                                        <p:cTn id="32" dur="500"/>
                                        <p:tgtEl>
                                          <p:spTgt spid="37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73">
                                            <p:txEl>
                                              <p:pRg st="1" end="1"/>
                                            </p:txEl>
                                          </p:spTgt>
                                        </p:tgtEl>
                                        <p:attrNameLst>
                                          <p:attrName>style.visibility</p:attrName>
                                        </p:attrNameLst>
                                      </p:cBhvr>
                                      <p:to>
                                        <p:strVal val="visible"/>
                                      </p:to>
                                    </p:set>
                                    <p:anim calcmode="lin" valueType="num">
                                      <p:cBhvr additive="base">
                                        <p:cTn id="37" dur="500"/>
                                        <p:tgtEl>
                                          <p:spTgt spid="37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74"/>
                                        </p:tgtEl>
                                        <p:attrNameLst>
                                          <p:attrName>style.visibility</p:attrName>
                                        </p:attrNameLst>
                                      </p:cBhvr>
                                      <p:to>
                                        <p:strVal val="visible"/>
                                      </p:to>
                                    </p:set>
                                    <p:animEffect transition="in" filter="fade">
                                      <p:cBhvr>
                                        <p:cTn id="42" dur="500"/>
                                        <p:tgtEl>
                                          <p:spTgt spid="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pic>
        <p:nvPicPr>
          <p:cNvPr id="379" name="Google Shape;379;p28" descr="rab-1942-campo.jpg"/>
          <p:cNvPicPr preferRelativeResize="0"/>
          <p:nvPr/>
        </p:nvPicPr>
        <p:blipFill rotWithShape="1">
          <a:blip r:embed="rId3">
            <a:alphaModFix/>
          </a:blip>
          <a:srcRect b="15313"/>
          <a:stretch/>
        </p:blipFill>
        <p:spPr>
          <a:xfrm>
            <a:off x="-34646" y="-16972"/>
            <a:ext cx="9178646" cy="6840370"/>
          </a:xfrm>
          <a:prstGeom prst="rect">
            <a:avLst/>
          </a:prstGeom>
          <a:noFill/>
          <a:ln>
            <a:noFill/>
          </a:ln>
        </p:spPr>
      </p:pic>
      <p:sp>
        <p:nvSpPr>
          <p:cNvPr id="380" name="Google Shape;380;p28"/>
          <p:cNvSpPr/>
          <p:nvPr/>
        </p:nvSpPr>
        <p:spPr>
          <a:xfrm>
            <a:off x="2434021" y="188640"/>
            <a:ext cx="3772188" cy="52322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it-IT" sz="2800" b="1" i="0" u="none" strike="noStrike" cap="none">
                <a:solidFill>
                  <a:srgbClr val="C00000"/>
                </a:solidFill>
                <a:latin typeface="Lucida Sans"/>
                <a:ea typeface="Lucida Sans"/>
                <a:cs typeface="Lucida Sans"/>
                <a:sym typeface="Lucida Sans"/>
              </a:rPr>
              <a:t>Gli internati italiani</a:t>
            </a:r>
            <a:endParaRPr sz="1400" b="0" i="0" u="none" strike="noStrike" cap="none">
              <a:solidFill>
                <a:srgbClr val="000000"/>
              </a:solidFill>
              <a:latin typeface="Arial"/>
              <a:ea typeface="Arial"/>
              <a:cs typeface="Arial"/>
              <a:sym typeface="Arial"/>
            </a:endParaRPr>
          </a:p>
        </p:txBody>
      </p:sp>
      <p:sp>
        <p:nvSpPr>
          <p:cNvPr id="381" name="Google Shape;381;p28"/>
          <p:cNvSpPr/>
          <p:nvPr/>
        </p:nvSpPr>
        <p:spPr>
          <a:xfrm>
            <a:off x="107504" y="894779"/>
            <a:ext cx="4572000" cy="2462213"/>
          </a:xfrm>
          <a:prstGeom prst="rect">
            <a:avLst/>
          </a:prstGeom>
          <a:solidFill>
            <a:schemeClr val="dk1">
              <a:alpha val="33333"/>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it-IT" sz="1400" b="1" i="0" u="none" strike="noStrike" cap="none">
                <a:solidFill>
                  <a:srgbClr val="C00000"/>
                </a:solidFill>
                <a:latin typeface="Book Antiqua"/>
                <a:ea typeface="Book Antiqua"/>
                <a:cs typeface="Book Antiqua"/>
                <a:sym typeface="Book Antiqua"/>
              </a:rPr>
              <a:t>Oppositori</a:t>
            </a:r>
            <a:r>
              <a:rPr lang="it-IT" sz="1400" b="0" i="0" u="none" strike="noStrike" cap="none">
                <a:solidFill>
                  <a:srgbClr val="C00000"/>
                </a:solidFill>
                <a:latin typeface="Book Antiqua"/>
                <a:ea typeface="Book Antiqua"/>
                <a:cs typeface="Book Antiqua"/>
                <a:sym typeface="Book Antiqua"/>
              </a:rPr>
              <a:t>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Book Antiqua"/>
                <a:ea typeface="Book Antiqua"/>
                <a:cs typeface="Book Antiqua"/>
                <a:sym typeface="Book Antiqua"/>
              </a:rPr>
              <a:t>«Si trattava spesso di antifascisti già condannati dal Tribunale speciale, ex confinati e ammoniti, militanti politico-sindacali  di partiti disciolti dal regime. Dal momento che il loro arresto era stato pianificato per tempo dalle prefetture, essi furono tra i primi ad essere internati in buona parte entro i primi di luglio 1940. Il </a:t>
            </a:r>
            <a:r>
              <a:rPr lang="it-IT" sz="1400" b="1" i="0" u="none" strike="noStrike" cap="none">
                <a:solidFill>
                  <a:schemeClr val="lt1"/>
                </a:solidFill>
                <a:latin typeface="Book Antiqua"/>
                <a:ea typeface="Book Antiqua"/>
                <a:cs typeface="Book Antiqua"/>
                <a:sym typeface="Book Antiqua"/>
              </a:rPr>
              <a:t>secondo gruppo </a:t>
            </a:r>
            <a:r>
              <a:rPr lang="it-IT" sz="1400" b="0" i="0" u="none" strike="noStrike" cap="none">
                <a:solidFill>
                  <a:schemeClr val="lt1"/>
                </a:solidFill>
                <a:latin typeface="Book Antiqua"/>
                <a:ea typeface="Book Antiqua"/>
                <a:cs typeface="Book Antiqua"/>
                <a:sym typeface="Book Antiqua"/>
              </a:rPr>
              <a:t>di oppositori era costituito dagli appartenenti </a:t>
            </a:r>
            <a:r>
              <a:rPr lang="it-IT" sz="1400" b="1" i="0" u="none" strike="noStrike" cap="none">
                <a:solidFill>
                  <a:schemeClr val="lt1"/>
                </a:solidFill>
                <a:latin typeface="Book Antiqua"/>
                <a:ea typeface="Book Antiqua"/>
                <a:cs typeface="Book Antiqua"/>
                <a:sym typeface="Book Antiqua"/>
              </a:rPr>
              <a:t>all’élite dell’antifascismo italiano </a:t>
            </a:r>
            <a:r>
              <a:rPr lang="it-IT" sz="1400" b="0" i="0" u="none" strike="noStrike" cap="none">
                <a:solidFill>
                  <a:schemeClr val="lt1"/>
                </a:solidFill>
                <a:latin typeface="Book Antiqua"/>
                <a:ea typeface="Book Antiqua"/>
                <a:cs typeface="Book Antiqua"/>
                <a:sym typeface="Book Antiqua"/>
              </a:rPr>
              <a:t>e raggruppava quanti di loro, allo scoppio della guerra,  si trovavano già al carcere  o al confino» (Capogreco)</a:t>
            </a:r>
            <a:endParaRPr sz="1400" b="0" i="0" u="none" strike="noStrike" cap="none">
              <a:solidFill>
                <a:srgbClr val="000000"/>
              </a:solidFill>
              <a:latin typeface="Arial"/>
              <a:ea typeface="Arial"/>
              <a:cs typeface="Arial"/>
              <a:sym typeface="Arial"/>
            </a:endParaRPr>
          </a:p>
        </p:txBody>
      </p:sp>
      <p:sp>
        <p:nvSpPr>
          <p:cNvPr id="382" name="Google Shape;382;p28"/>
          <p:cNvSpPr/>
          <p:nvPr/>
        </p:nvSpPr>
        <p:spPr>
          <a:xfrm>
            <a:off x="4791739" y="892458"/>
            <a:ext cx="4172749" cy="1600438"/>
          </a:xfrm>
          <a:prstGeom prst="rect">
            <a:avLst/>
          </a:prstGeom>
          <a:solidFill>
            <a:schemeClr val="dk1">
              <a:alpha val="33333"/>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it-IT" sz="1400" b="1" i="0" u="none" strike="noStrike" cap="none">
                <a:solidFill>
                  <a:srgbClr val="C00000"/>
                </a:solidFill>
                <a:latin typeface="Book Antiqua"/>
                <a:ea typeface="Book Antiqua"/>
                <a:cs typeface="Book Antiqua"/>
                <a:sym typeface="Book Antiqua"/>
              </a:rPr>
              <a:t>Allogeni</a:t>
            </a:r>
            <a:r>
              <a:rPr lang="it-IT" sz="1400" b="0" i="0" u="none" strike="noStrike" cap="none">
                <a:solidFill>
                  <a:srgbClr val="FF0000"/>
                </a:solidFill>
                <a:latin typeface="Book Antiqua"/>
                <a:ea typeface="Book Antiqua"/>
                <a:cs typeface="Book Antiqua"/>
                <a:sym typeface="Book Antiqua"/>
              </a:rPr>
              <a:t>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Book Antiqua"/>
                <a:ea typeface="Book Antiqua"/>
                <a:cs typeface="Book Antiqua"/>
                <a:sym typeface="Book Antiqua"/>
              </a:rPr>
              <a:t>«Dal censimento del 1921 risultava che nelle vecchie province erano presenti otto minoranze ben strutturate (francesi, albanesi, sloveni, greci, catalani, tedeschi, croati e ladini) per un totale di circa 250 mila persone» (Capogreco)</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Book Antiqua"/>
              <a:ea typeface="Book Antiqua"/>
              <a:cs typeface="Book Antiqua"/>
              <a:sym typeface="Book Antiqua"/>
            </a:endParaRPr>
          </a:p>
        </p:txBody>
      </p:sp>
      <p:sp>
        <p:nvSpPr>
          <p:cNvPr id="383" name="Google Shape;383;p28"/>
          <p:cNvSpPr/>
          <p:nvPr/>
        </p:nvSpPr>
        <p:spPr>
          <a:xfrm>
            <a:off x="107504" y="3533368"/>
            <a:ext cx="4539181" cy="2677656"/>
          </a:xfrm>
          <a:prstGeom prst="rect">
            <a:avLst/>
          </a:prstGeom>
          <a:solidFill>
            <a:schemeClr val="dk1">
              <a:alpha val="33333"/>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it-IT" sz="1400" b="1" i="0" u="none" strike="noStrike" cap="none">
                <a:solidFill>
                  <a:srgbClr val="C00000"/>
                </a:solidFill>
                <a:latin typeface="Book Antiqua"/>
                <a:ea typeface="Book Antiqua"/>
                <a:cs typeface="Book Antiqua"/>
                <a:sym typeface="Book Antiqua"/>
              </a:rPr>
              <a:t>Ebrei</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Book Antiqua"/>
                <a:ea typeface="Book Antiqua"/>
                <a:cs typeface="Book Antiqua"/>
                <a:sym typeface="Book Antiqua"/>
              </a:rPr>
              <a:t>«…Il 26 maggio 1940 approssimandosi l’ingresso in guerra dell’Italia il sottosegretario di stato  per l’Interno Guido Buffarini Guidi comunicava al capo della polizia Arturo Bocchini il desiderio del duce di allestire campi di concentramento “anche per gli ebrei” invitandolo , altresì, “a riferire direttamente” sull’argomento. [….] Il 27 maggio 1940 le prefetture erano state informate della necessità di internare gli ebrei italiani considerati di “effettivo pericolo” per l’ordine pubblico» (Capogreco)</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Book Antiqua"/>
              <a:ea typeface="Book Antiqua"/>
              <a:cs typeface="Book Antiqua"/>
              <a:sym typeface="Book Antiqua"/>
            </a:endParaRPr>
          </a:p>
        </p:txBody>
      </p:sp>
      <p:sp>
        <p:nvSpPr>
          <p:cNvPr id="384" name="Google Shape;384;p28"/>
          <p:cNvSpPr/>
          <p:nvPr/>
        </p:nvSpPr>
        <p:spPr>
          <a:xfrm>
            <a:off x="4791739" y="3059519"/>
            <a:ext cx="4172749" cy="3177793"/>
          </a:xfrm>
          <a:prstGeom prst="rect">
            <a:avLst/>
          </a:prstGeom>
          <a:solidFill>
            <a:schemeClr val="dk1">
              <a:alpha val="33333"/>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it-IT" sz="1400" b="1" i="0" u="none" strike="noStrike" cap="none">
                <a:solidFill>
                  <a:srgbClr val="C00000"/>
                </a:solidFill>
                <a:latin typeface="Book Antiqua"/>
                <a:ea typeface="Book Antiqua"/>
                <a:cs typeface="Book Antiqua"/>
                <a:sym typeface="Book Antiqua"/>
              </a:rPr>
              <a:t>Zingari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Book Antiqua"/>
                <a:ea typeface="Book Antiqua"/>
                <a:cs typeface="Book Antiqua"/>
                <a:sym typeface="Book Antiqua"/>
              </a:rPr>
              <a:t>«…Nel Saggio sulla storia e le origini degli zingari pubblicato nel 1939 Renato Semizzi si soffermava sulle qualità “psico-morali-razziali” di quel popolo  definendole “mutazioni regressive” e concludeva con un’ampia digressione sui “prodotti degli incroci tra zingari e italiani” considerati come uno “sfavorevole apporto razziale determinato da caratteri psichici e morali negativi» (Capogreco)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Book Antiqua"/>
              <a:ea typeface="Book Antiqua"/>
              <a:cs typeface="Book Antiqua"/>
              <a:sym typeface="Book Antiqua"/>
            </a:endParaRPr>
          </a:p>
          <a:p>
            <a:pPr marL="0" marR="0" lvl="0" indent="0" algn="just" rtl="0">
              <a:lnSpc>
                <a:spcPct val="100000"/>
              </a:lnSpc>
              <a:spcBef>
                <a:spcPts val="0"/>
              </a:spcBef>
              <a:spcAft>
                <a:spcPts val="0"/>
              </a:spcAft>
              <a:buClr>
                <a:srgbClr val="000000"/>
              </a:buClr>
              <a:buSzPts val="900"/>
              <a:buFont typeface="Arial"/>
              <a:buNone/>
            </a:pPr>
            <a:r>
              <a:rPr lang="it-IT" sz="900" b="0" i="1" u="none" strike="noStrike" cap="none">
                <a:solidFill>
                  <a:schemeClr val="lt1"/>
                </a:solidFill>
                <a:latin typeface="Book Antiqua"/>
                <a:ea typeface="Book Antiqua"/>
                <a:cs typeface="Book Antiqua"/>
                <a:sym typeface="Book Antiqua"/>
              </a:rPr>
              <a:t>Renato Semizzi fu professore di Medicina sociale all’università di Padova e Trieste e firmatario del Manifesto sulla razza…..scriveva: “Le proprietà psico-morali costituzionali degli zingari intrinseche nel materiale ereditario, fissate nelle catene cronometriche, costituirebbero un negativo apporto razziale”</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050"/>
              <a:buFont typeface="Arial"/>
              <a:buNone/>
            </a:pPr>
            <a:endParaRPr sz="1050" b="0" i="1" u="none" strike="noStrike" cap="none">
              <a:solidFill>
                <a:schemeClr val="lt1"/>
              </a:solidFill>
              <a:latin typeface="Book Antiqua"/>
              <a:ea typeface="Book Antiqua"/>
              <a:cs typeface="Book Antiqua"/>
              <a:sym typeface="Book Antiqua"/>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1"/>
                                        </p:tgtEl>
                                        <p:attrNameLst>
                                          <p:attrName>style.visibility</p:attrName>
                                        </p:attrNameLst>
                                      </p:cBhvr>
                                      <p:to>
                                        <p:strVal val="visible"/>
                                      </p:to>
                                    </p:set>
                                    <p:animEffect transition="in" filter="fade">
                                      <p:cBhvr>
                                        <p:cTn id="7" dur="500"/>
                                        <p:tgtEl>
                                          <p:spTgt spid="3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4"/>
                                        </p:tgtEl>
                                        <p:attrNameLst>
                                          <p:attrName>style.visibility</p:attrName>
                                        </p:attrNameLst>
                                      </p:cBhvr>
                                      <p:to>
                                        <p:strVal val="visible"/>
                                      </p:to>
                                    </p:set>
                                    <p:animEffect transition="in" filter="fade">
                                      <p:cBhvr>
                                        <p:cTn id="12" dur="500"/>
                                        <p:tgtEl>
                                          <p:spTgt spid="38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2"/>
                                        </p:tgtEl>
                                        <p:attrNameLst>
                                          <p:attrName>style.visibility</p:attrName>
                                        </p:attrNameLst>
                                      </p:cBhvr>
                                      <p:to>
                                        <p:strVal val="visible"/>
                                      </p:to>
                                    </p:set>
                                    <p:animEffect transition="in" filter="fade">
                                      <p:cBhvr>
                                        <p:cTn id="17" dur="500"/>
                                        <p:tgtEl>
                                          <p:spTgt spid="38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83"/>
                                        </p:tgtEl>
                                        <p:attrNameLst>
                                          <p:attrName>style.visibility</p:attrName>
                                        </p:attrNameLst>
                                      </p:cBhvr>
                                      <p:to>
                                        <p:strVal val="visible"/>
                                      </p:to>
                                    </p:set>
                                    <p:animEffect transition="in" filter="fade">
                                      <p:cBhvr>
                                        <p:cTn id="22"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Vertice">
  <a:themeElements>
    <a:clrScheme name="Vertice">
      <a:dk1>
        <a:srgbClr val="000000"/>
      </a:dk1>
      <a:lt1>
        <a:srgbClr val="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4168</Words>
  <Application>Microsoft Office PowerPoint</Application>
  <PresentationFormat>Presentazione su schermo (4:3)</PresentationFormat>
  <Paragraphs>104</Paragraphs>
  <Slides>20</Slides>
  <Notes>20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20</vt:i4>
      </vt:variant>
    </vt:vector>
  </HeadingPairs>
  <TitlesOfParts>
    <vt:vector size="27" baseType="lpstr">
      <vt:lpstr>Calibri</vt:lpstr>
      <vt:lpstr>Noto Sans Symbols</vt:lpstr>
      <vt:lpstr>Book Antiqua</vt:lpstr>
      <vt:lpstr>Arial</vt:lpstr>
      <vt:lpstr>Lucida Sans</vt:lpstr>
      <vt:lpstr>Georgia</vt:lpstr>
      <vt:lpstr>Vertice</vt:lpstr>
      <vt:lpstr>Presentazione standard di PowerPoint</vt:lpstr>
      <vt:lpstr>Presentazione standard di PowerPoint</vt:lpstr>
      <vt:lpstr>Hannah Arendt </vt:lpstr>
      <vt:lpstr>Presentazione standard di PowerPoint</vt:lpstr>
      <vt:lpstr>Presentazione standard di PowerPoint</vt:lpstr>
      <vt:lpstr>L’INTERNAMENTO CIVILE PARALLELO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Prefettura di Frosinone – Servizio Ispettivo. Campo di concentramento  Fraschette di Alatri – Ispezione  anno ottobre 1943</vt:lpstr>
      <vt:lpstr>Presentazione standard di PowerPoint</vt:lpstr>
      <vt:lpstr>Il 7 gennaio 1944, il Capitano e Comandante del Paese (Alatri), Schumacher, scrisse al Direttore del Campo: “Il campo di concentramento nelle sue attuali condizioni non è sopportabile nell’interesse dell’esercito germanico per la difesa dell’Europa e del mantenimento della sicurezza e dell’ordine delle retrovie. Il campo da lungo tempo insorvegliato, gli internati vivono in completa libertà. Razzie fatte inaspettatamente, hanno dimostrato che il campo offre in certo qual modo rifugio ad agenti al servizio di Potenze nemiche come pure a prigionieri di guerra fuggitivi. L’approvvigionamento alimentare degli internati è in parte deficiente, sia per mancanza di organizzazione provinciale, sia per la effettiva mancanza di viveri.  In seguito alla mancanza di cure mediche ed allo scarso nutrimento, come pure alla deficienza di igiene, è prevedibile fin d’ora che il campo diverrà fonte di epidemie e malattie, ciò che costituirebbe un grande pericolo oltre che per la popolazione, per le Forze Armate germaniche. In considerazione di ciò, Vi prego di sollecitare presso i Vostri superiori lo sgombero del campo. Anch’io per mio conto interesserò al riguardo le superiori Autorità germaniche” (Carlo Costantini) </vt:lpstr>
      <vt:lpstr>Presentazione standard di PowerPoint</vt:lpstr>
      <vt:lpstr>Il Decreto del Ministero per i Beni e le Attività Culturali, Direzione Regionale per i Beni Culturali e Paesaggistici del Lazio, datato 15 febbraio 2008 ed acquisito in data 13 luglio 2009, confermava l’interesse storico ed artistico, ai sensi dell’art.10, comma 1, del D.Lgs. n.42/2004, dell’insieme di immobili nominato “Compendio Demaniale ex Campo di Concentramento Le Fraschette”. </vt:lpstr>
      <vt:lpstr>“…forse non c’è niente che mi è più chiaro, nei miei vagabondaggi estivi, del palpito vivace che agita il campeggio la mattina e al crepuscolo, quando ragazzi e ragazze adolescenti si muovono al ritmo di un amore appena presentito. Io continuo a starmene disteso, immobile, perché  non so come fare a radunare gli abitanti delle baracche cupe davanti a questi giovani che sono i germogli dell’immortale stirpe umana. E non so come collocare davanti a loro le ossa e le ceneri umiliate. E nella mia impotenza, non riesco neppure a immaginare come le mie visioni potrebbero trovare le parole giuste per presentarsi a quella banda di bambini che ora stanno saltando tra le tende, o a quella ragazzina che ieri girava attorno al cavo che sostiene il fumaiolo, veloce come in balia di un’invisibile giostra…”  (Boris Pahor, Necropoli, 1996)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Sergio</dc:creator>
  <cp:lastModifiedBy>Marina Carteny</cp:lastModifiedBy>
  <cp:revision>1</cp:revision>
  <dcterms:created xsi:type="dcterms:W3CDTF">2012-08-29T13:31:59Z</dcterms:created>
  <dcterms:modified xsi:type="dcterms:W3CDTF">2024-02-16T12:11:31Z</dcterms:modified>
</cp:coreProperties>
</file>